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6"/>
  </p:notesMasterIdLst>
  <p:sldIdLst>
    <p:sldId id="376" r:id="rId5"/>
    <p:sldId id="309" r:id="rId6"/>
    <p:sldId id="331" r:id="rId7"/>
    <p:sldId id="261" r:id="rId8"/>
    <p:sldId id="260" r:id="rId9"/>
    <p:sldId id="335" r:id="rId10"/>
    <p:sldId id="337" r:id="rId11"/>
    <p:sldId id="352" r:id="rId12"/>
    <p:sldId id="353" r:id="rId13"/>
    <p:sldId id="354" r:id="rId14"/>
    <p:sldId id="355" r:id="rId15"/>
    <p:sldId id="344" r:id="rId16"/>
    <p:sldId id="284" r:id="rId17"/>
    <p:sldId id="262" r:id="rId18"/>
    <p:sldId id="286" r:id="rId19"/>
    <p:sldId id="368" r:id="rId20"/>
    <p:sldId id="332" r:id="rId21"/>
    <p:sldId id="333" r:id="rId22"/>
    <p:sldId id="334" r:id="rId23"/>
    <p:sldId id="308" r:id="rId24"/>
    <p:sldId id="298" r:id="rId25"/>
    <p:sldId id="306" r:id="rId26"/>
    <p:sldId id="311" r:id="rId27"/>
    <p:sldId id="374" r:id="rId28"/>
    <p:sldId id="373" r:id="rId29"/>
    <p:sldId id="375" r:id="rId30"/>
    <p:sldId id="310" r:id="rId31"/>
    <p:sldId id="369" r:id="rId32"/>
    <p:sldId id="370" r:id="rId33"/>
    <p:sldId id="372" r:id="rId34"/>
    <p:sldId id="367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6365"/>
    <a:srgbClr val="044D96"/>
    <a:srgbClr val="8FAADC"/>
    <a:srgbClr val="76FAB2"/>
    <a:srgbClr val="0563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4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13:30:04.461"/>
    </inkml:context>
    <inkml:brush xml:id="br0">
      <inkml:brushProperty name="width" value="0.07938" units="cm"/>
      <inkml:brushProperty name="height" value="0.07938" units="cm"/>
      <inkml:brushProperty name="color" value="#052B61"/>
    </inkml:brush>
  </inkml:definitions>
  <inkml:trace contextRef="#ctx0" brushRef="#br0">5924 0 24575,'5'74'0,"3"-1"0,4 0 0,40 138 0,-12-55 0,36 230-263,45 664 0,-81 400-264,-37-1239 527,-9 343 0,-1-464 0,-3 1 0,-5-2 0,-3 0 0,-32 90 0,36-140 22,-3-2 0,-1 0 0,-2-1 0,-1 0 0,-1-2 0,-3-1-1,-41 46 1,6-16 30,-3-3 0,-2-2-1,-2-3 1,-3-3 0,-2-4-1,-2-2 1,-2-4 0,-1-3-1,-3-3 1,0-4-1,-3-4 1,0-3 0,-1-4-1,-1-3 1,-1-5 0,-157 6-1,169-18-51,1-3 0,0-3 0,0-3 0,-103-25 0,136 22 0,0-1 0,1-3 0,0-1 0,1-1 0,1-2 0,1-2 0,1-2 0,0-1 0,-39-36 0,33 19 0,1-2 0,3-2 0,1-1 0,2-2 0,3-1 0,1-1 0,3-2 0,2-1 0,-35-111 0,37 84 0,4-1 0,3-1 0,4-1 0,4 0 0,3 0 0,8-120 0,1 161 0,2-1 0,1 0 0,2 1 0,2 1 0,2 0 0,2 0 0,2 2 0,26-48 0,-16 42 0,2 2 0,1 0 0,3 2 0,2 1 0,1 2 0,57-47 0,-39 42 0,2 1 0,1 3 0,2 3 0,1 2 0,2 3 0,1 3 0,98-30 0,-84 37 0,1 3 0,1 4 0,1 3 0,112-1 0,-155 12 0,0 1 0,0 2 0,0 2 0,-1 2 0,0 1 0,0 1 0,-1 2 0,0 2 0,-1 1 0,0 2 0,-2 1 0,35 24 0,0 10-1526,-3 4 0,-2 2 0,56 67 0,150 214 846,-183-216 680,102 194 0,-150-242 0,-3 3 0,-4 0 0,-2 2 0,19 97 0,-39-134 454,-2 0-1,-2 1 1,-2 0-1,-2 0 0,-1 0 1,-2 0-1,-3-1 1,-1 0-1,-1 0 1,-16 41-1,12-48 4,-2-2-1,-1 0 0,-2-1 1,-1 0-1,-1-1 1,-34 40-1,31-45-736,-2-1 0,-1-1 1,-1-1-1,-32 22 0,-8-3 280,-2-2 0,-1-3 0,-3-3 0,0-3 0,-2-4 0,-91 22 0,62-25 0,-1-5 0,0-5 0,-1-4 0,-124-4 0,134-11 0,0-5 0,1-4 0,0-3 0,1-5 0,1-4 0,2-4 0,1-4 0,1-4 0,-104-61 0,60 19 0,2-7 0,5-4 0,4-6 0,-208-217 0,226 202 0,6-4 0,-94-146 0,133 170 0,5-3 0,4-2 0,-66-182 0,-48-281-5113,82 266 2270,22 101 4015,42 140 322,-3 1-1,-2 1 1,-2 1-1,-51-80 1,51 97-1836,-53-57 0,68 82 342,0 0 0,-1 1 0,0 0 0,-1 0 0,1 1 0,-1 1 0,0 0 0,-1 0 0,1 1 0,-24-5 0,-9 0 0,-75-3 0,76 9 0,-66-2 0,-188 18 0,99-1 0,-43 8 0,237-19 0,-240 5 0,162-7 0,81 1 0,-1 1 0,0-1 0,1 0 0,-1 0 0,0 0 0,1 0 0,-1-1 0,0 1 0,1 0 0,-1-1 0,1 1 0,-1-1 0,1 1 0,-1-1 0,1 0 0,-1 0 0,1 0 0,-1 0 0,1 0 0,0 0 0,-2-2 0,3 2 0,-1-1 0,1 0 0,0 0 0,0 0 0,0 1 0,0-1 0,0 0 0,0 0 0,1 0 0,-1 1 0,1-1 0,-1 0 0,1 0 0,-1 1 0,1-1 0,0 0 0,0 1 0,0-1 0,0 1 0,2-3 0,16-23 0,2 1 0,28-28 0,8-9 0,-51 55 0,39-43 0,-41 47 0,-1 1 0,1 0 0,0 0 0,-1 0 0,1 0 0,1 0 0,-1 1 0,0 0 0,1 0 0,-1 0 0,5-1 0,-8 3 0,0 0 0,0 0 0,0 0 0,0-1 0,0 1 0,0 0 0,-1 0 0,1 1 0,0-1 0,0 0 0,0 0 0,0 0 0,0 0 0,0 1 0,-1-1 0,1 0 0,0 1 0,0-1 0,0 1 0,-1-1 0,1 1 0,0-1 0,-1 1 0,1 0 0,0-1 0,-1 1 0,1 0 0,-1-1 0,1 2 0,0 1 0,0-1 0,0 1 0,0 0 0,-1-1 0,0 1 0,1 0 0,-1-1 0,0 1 0,0-1 0,-1 4 0,0 3 0,0 0 0,-1 0 0,-1 0 0,1 0 0,-5 9 0,0-6 0,-1 1 0,0-1 0,-1-1 0,0 0 0,-1 0 0,-1 0 0,1-1 0,-1-1 0,-1 0 0,0 0 0,0-2 0,-1 1 0,1-1 0,-2-1 0,-14 5 0,26-10 0,0-1 0,0 1 0,0-1 0,0 1 0,0 0 0,0 0 0,0 0 0,1 0 0,-1 0 0,0 0 0,1 0 0,-1 1 0,1-1 0,-1 0 0,1 1 0,0-1 0,0 1 0,-1 0 0,1 0 0,0-1 0,0 1 0,1 0 0,-1 0 0,0 0 0,1 0 0,-1 0 0,1 0 0,-1 0 0,1 0 0,0 0 0,0 0 0,0 0 0,0 0 0,0 0 0,1 0 0,-1 0 0,0 0 0,1 0 0,0 0 0,0 2 0,5 10 0,0 1 0,0-1 0,2 0 0,11 17 0,-8-13 0,100 154-1365,-99-155-5461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313EBC-694E-4F2E-8FDE-9A3E588618A8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C5649-B7DE-4A57-BC12-797F4CD88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43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C441DB-1BA1-F344-9927-FA60A391029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818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6C5649-B7DE-4A57-BC12-797F4CD88BB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371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6C5649-B7DE-4A57-BC12-797F4CD88BB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822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C441DB-1BA1-F344-9927-FA60A391029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460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C441DB-1BA1-F344-9927-FA60A391029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518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C441DB-1BA1-F344-9927-FA60A391029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97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6C5649-B7DE-4A57-BC12-797F4CD88BB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0954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C441DB-1BA1-F344-9927-FA60A391029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6533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C441DB-1BA1-F344-9927-FA60A391029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9571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C441DB-1BA1-F344-9927-FA60A391029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958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58145-037C-0843-B30C-CEEAC7DE5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64C9A3-CD85-EF45-8470-5E92ABB29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949F0A-246E-9F44-A781-2DC52E529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44BB7-CA8C-144F-9BD1-ECBD47EDE829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FB941-9B35-8048-8CF4-6A83A6EEA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A02FC4-001B-DC4C-B09A-F21CEADAB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3A29-EDD7-EA47-8C60-F6214D1E78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950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99F2A-419E-9B43-AA2B-CD1030A055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B046EB-75B1-3349-9459-7DA9D120C6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97ED8-1A8F-A440-B0FA-66A8C4872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44BB7-CA8C-144F-9BD1-ECBD47EDE829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1CBC95-4B5F-1743-97EA-6B326D6C6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BA0398-D737-0948-B855-34BFA71A0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3A29-EDD7-EA47-8C60-F6214D1E78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575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894BB3-39AA-1D4B-849E-D5752B5C9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08B-51BB-694F-988D-701B3D346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5761BE-AC6D-7B40-A166-C2D4A782D5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44BB7-CA8C-144F-9BD1-ECBD47EDE829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3EBD3F-4D31-554E-974B-251EDB5E19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40D982-6205-4F48-A66F-4A186DF028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53A29-EDD7-EA47-8C60-F6214D1E78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036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customXml" Target="../ink/ink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tiff"/><Relationship Id="rId2" Type="http://schemas.openxmlformats.org/officeDocument/2006/relationships/hyperlink" Target="https://whiterosemaths.com/resources/primary-resources/primary-sol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tiff"/><Relationship Id="rId5" Type="http://schemas.openxmlformats.org/officeDocument/2006/relationships/image" Target="../media/image15.png"/><Relationship Id="rId4" Type="http://schemas.openxmlformats.org/officeDocument/2006/relationships/hyperlink" Target="https://www.ncetm.org.uk/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f"/><Relationship Id="rId2" Type="http://schemas.openxmlformats.org/officeDocument/2006/relationships/image" Target="../media/image37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tif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C585DF-F7A3-4BFF-1475-79F43986F7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3B946112-3246-D2E3-C37B-3939B411F126}"/>
              </a:ext>
            </a:extLst>
          </p:cNvPr>
          <p:cNvSpPr>
            <a:spLocks noGrp="1"/>
          </p:cNvSpPr>
          <p:nvPr/>
        </p:nvSpPr>
        <p:spPr>
          <a:xfrm>
            <a:off x="2209800" y="290616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>
                <a:latin typeface="Century Gothic"/>
              </a:defRPr>
            </a:pPr>
            <a:r>
              <a:rPr lang="en-US" sz="3200" dirty="0" err="1"/>
              <a:t>Maths</a:t>
            </a:r>
            <a:r>
              <a:rPr sz="3200" dirty="0"/>
              <a:t> at Halstow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C33898A8-5783-FA33-BA29-6FC7EF38E09F}"/>
              </a:ext>
            </a:extLst>
          </p:cNvPr>
          <p:cNvSpPr>
            <a:spLocks noGrp="1"/>
          </p:cNvSpPr>
          <p:nvPr/>
        </p:nvSpPr>
        <p:spPr>
          <a:xfrm>
            <a:off x="2895601" y="423824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>
                <a:latin typeface="Century Gothic"/>
              </a:defRPr>
            </a:pPr>
            <a:r>
              <a:rPr sz="2000" dirty="0"/>
              <a:t>Information Evening for Parent</a:t>
            </a:r>
            <a:r>
              <a:rPr lang="en-US" sz="2000" dirty="0"/>
              <a:t>s and Carer</a:t>
            </a:r>
            <a:r>
              <a:rPr sz="2000" dirty="0"/>
              <a:t>s</a:t>
            </a:r>
          </a:p>
          <a:p>
            <a:pPr>
              <a:defRPr>
                <a:latin typeface="Century Gothic"/>
              </a:defRPr>
            </a:pPr>
            <a:r>
              <a:rPr sz="2000" dirty="0"/>
              <a:t>Reception to Year 6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EE372C4-C8BB-5A35-7714-0C19B8DCEC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497" y="867158"/>
            <a:ext cx="2039007" cy="203900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54130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306EE-04CD-4AF0-951E-CBEDE58CF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718821" y="2757591"/>
            <a:ext cx="9144000" cy="1021751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Mastery is..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595791-62E3-4FA7-8C47-05F0A462A6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73801" y="1054359"/>
            <a:ext cx="6138991" cy="56560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</a:rPr>
              <a:t>Achievable for </a:t>
            </a:r>
            <a:r>
              <a:rPr lang="en-GB" b="1" dirty="0">
                <a:solidFill>
                  <a:schemeClr val="bg1"/>
                </a:solidFill>
              </a:rPr>
              <a:t>all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  <a:p>
            <a:pPr algn="l"/>
            <a:endParaRPr lang="en-GB" dirty="0">
              <a:solidFill>
                <a:schemeClr val="bg1"/>
              </a:solidFill>
            </a:endParaRPr>
          </a:p>
          <a:p>
            <a:pPr algn="l"/>
            <a:r>
              <a:rPr lang="en-GB" dirty="0">
                <a:solidFill>
                  <a:schemeClr val="bg1"/>
                </a:solidFill>
              </a:rPr>
              <a:t>Deep and sustainable learning.</a:t>
            </a:r>
          </a:p>
          <a:p>
            <a:pPr algn="l"/>
            <a:endParaRPr lang="en-GB" dirty="0">
              <a:solidFill>
                <a:schemeClr val="bg1"/>
              </a:solidFill>
            </a:endParaRPr>
          </a:p>
          <a:p>
            <a:pPr algn="l"/>
            <a:r>
              <a:rPr lang="en-GB" dirty="0">
                <a:solidFill>
                  <a:schemeClr val="bg1"/>
                </a:solidFill>
              </a:rPr>
              <a:t>The ability to build on something that has already been sufficiently mastered.</a:t>
            </a:r>
          </a:p>
          <a:p>
            <a:pPr algn="l"/>
            <a:endParaRPr lang="en-GB" dirty="0">
              <a:solidFill>
                <a:schemeClr val="bg1"/>
              </a:solidFill>
            </a:endParaRPr>
          </a:p>
          <a:p>
            <a:pPr algn="l"/>
            <a:r>
              <a:rPr lang="en-GB" dirty="0">
                <a:solidFill>
                  <a:schemeClr val="bg1"/>
                </a:solidFill>
              </a:rPr>
              <a:t>The ability to reason about a concept and make connections.</a:t>
            </a:r>
          </a:p>
          <a:p>
            <a:pPr algn="l"/>
            <a:endParaRPr lang="en-GB" dirty="0">
              <a:solidFill>
                <a:schemeClr val="bg1"/>
              </a:solidFill>
            </a:endParaRPr>
          </a:p>
          <a:p>
            <a:pPr algn="l"/>
            <a:r>
              <a:rPr lang="en-GB" dirty="0">
                <a:solidFill>
                  <a:schemeClr val="bg1"/>
                </a:solidFill>
              </a:rPr>
              <a:t>Conceptual and procedural fluency.</a:t>
            </a:r>
          </a:p>
          <a:p>
            <a:pPr algn="l"/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978E830-A0D2-4AED-8249-F641CF50E7EA}"/>
              </a:ext>
            </a:extLst>
          </p:cNvPr>
          <p:cNvCxnSpPr/>
          <p:nvPr/>
        </p:nvCxnSpPr>
        <p:spPr>
          <a:xfrm>
            <a:off x="5402424" y="1054359"/>
            <a:ext cx="0" cy="4814596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2325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342E404-6F21-634D-ACD5-2441884560EA}"/>
              </a:ext>
            </a:extLst>
          </p:cNvPr>
          <p:cNvSpPr/>
          <p:nvPr/>
        </p:nvSpPr>
        <p:spPr>
          <a:xfrm>
            <a:off x="959223" y="331443"/>
            <a:ext cx="10273553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Teaching for Mastery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119FB3-C72C-4F71-A5CA-8B7C35C87464}"/>
              </a:ext>
            </a:extLst>
          </p:cNvPr>
          <p:cNvSpPr txBox="1"/>
          <p:nvPr/>
        </p:nvSpPr>
        <p:spPr>
          <a:xfrm>
            <a:off x="2504387" y="4405900"/>
            <a:ext cx="609442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77500B-3F5C-4154-B7DE-B5F70B0C8C2E}"/>
              </a:ext>
            </a:extLst>
          </p:cNvPr>
          <p:cNvSpPr/>
          <p:nvPr/>
        </p:nvSpPr>
        <p:spPr>
          <a:xfrm>
            <a:off x="1448585" y="1242088"/>
            <a:ext cx="9294828" cy="569223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belief that all pupils can achieve.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261BD7E-6741-4429-A419-3646E6B6BF44}"/>
              </a:ext>
            </a:extLst>
          </p:cNvPr>
          <p:cNvSpPr/>
          <p:nvPr/>
        </p:nvSpPr>
        <p:spPr>
          <a:xfrm>
            <a:off x="1520859" y="2219242"/>
            <a:ext cx="9294828" cy="1005427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Keeping the class working together so that all can access and master mathematics.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B17C10-A25B-411B-B8A8-773B4F743034}"/>
              </a:ext>
            </a:extLst>
          </p:cNvPr>
          <p:cNvSpPr/>
          <p:nvPr/>
        </p:nvSpPr>
        <p:spPr>
          <a:xfrm>
            <a:off x="1520859" y="3171577"/>
            <a:ext cx="9294828" cy="1005427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Development of </a:t>
            </a: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deep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mathematical understanding.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4145C62-1426-48A0-B826-DA85089A6BD6}"/>
              </a:ext>
            </a:extLst>
          </p:cNvPr>
          <p:cNvSpPr/>
          <p:nvPr/>
        </p:nvSpPr>
        <p:spPr>
          <a:xfrm>
            <a:off x="1520859" y="4152682"/>
            <a:ext cx="9294828" cy="1005427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Development of both factual/procedural and conceptual fluency.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1A92AD-500E-4113-BCE9-24D2E900C414}"/>
              </a:ext>
            </a:extLst>
          </p:cNvPr>
          <p:cNvSpPr/>
          <p:nvPr/>
        </p:nvSpPr>
        <p:spPr>
          <a:xfrm>
            <a:off x="1520859" y="5158109"/>
            <a:ext cx="9294828" cy="1005427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Longer time on key topics, providing time to go deeper and embed learning.</a:t>
            </a:r>
          </a:p>
        </p:txBody>
      </p:sp>
    </p:spTree>
    <p:extLst>
      <p:ext uri="{BB962C8B-B14F-4D97-AF65-F5344CB8AC3E}">
        <p14:creationId xmlns:p14="http://schemas.microsoft.com/office/powerpoint/2010/main" val="251242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3F994ECC-566C-4AB1-B1F2-2D58D56B4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786" y="99054"/>
            <a:ext cx="9944428" cy="6659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8580254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06AB30B6-ECAE-4362-9B04-44D9D35E8FDE}"/>
              </a:ext>
            </a:extLst>
          </p:cNvPr>
          <p:cNvCxnSpPr/>
          <p:nvPr/>
        </p:nvCxnSpPr>
        <p:spPr>
          <a:xfrm>
            <a:off x="3599850" y="3734527"/>
            <a:ext cx="0" cy="46220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BFD37C49-AFC9-479F-A9F0-D0DF3B28890D}"/>
              </a:ext>
            </a:extLst>
          </p:cNvPr>
          <p:cNvSpPr/>
          <p:nvPr/>
        </p:nvSpPr>
        <p:spPr>
          <a:xfrm>
            <a:off x="1109042" y="4273673"/>
            <a:ext cx="6244660" cy="2050125"/>
          </a:xfrm>
          <a:prstGeom prst="rect">
            <a:avLst/>
          </a:prstGeom>
          <a:noFill/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43FC28-0406-483B-BA55-B55D0CDF3DFC}"/>
              </a:ext>
            </a:extLst>
          </p:cNvPr>
          <p:cNvSpPr txBox="1"/>
          <p:nvPr/>
        </p:nvSpPr>
        <p:spPr>
          <a:xfrm>
            <a:off x="386082" y="361134"/>
            <a:ext cx="10745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/>
              <a:t>5 Big Ideas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510F6C-A2F8-4958-B59D-1CF69410FF0F}"/>
              </a:ext>
            </a:extLst>
          </p:cNvPr>
          <p:cNvSpPr/>
          <p:nvPr/>
        </p:nvSpPr>
        <p:spPr>
          <a:xfrm>
            <a:off x="209061" y="1718053"/>
            <a:ext cx="2234119" cy="2258442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A28614-6A8E-47BF-AFFF-2C2875C2114E}"/>
              </a:ext>
            </a:extLst>
          </p:cNvPr>
          <p:cNvSpPr/>
          <p:nvPr/>
        </p:nvSpPr>
        <p:spPr>
          <a:xfrm>
            <a:off x="2613251" y="1718053"/>
            <a:ext cx="2234119" cy="2258442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09B825-55EF-47FC-AE8A-54150CDFF6A0}"/>
              </a:ext>
            </a:extLst>
          </p:cNvPr>
          <p:cNvSpPr/>
          <p:nvPr/>
        </p:nvSpPr>
        <p:spPr>
          <a:xfrm>
            <a:off x="5017442" y="1718053"/>
            <a:ext cx="2234119" cy="2258442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1E51AF5-A429-4A06-A57B-E0F08BF30D09}"/>
              </a:ext>
            </a:extLst>
          </p:cNvPr>
          <p:cNvSpPr/>
          <p:nvPr/>
        </p:nvSpPr>
        <p:spPr>
          <a:xfrm>
            <a:off x="7421632" y="1718053"/>
            <a:ext cx="2234119" cy="2258442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A138283-AEAF-407D-86DA-FAE2023F07AD}"/>
              </a:ext>
            </a:extLst>
          </p:cNvPr>
          <p:cNvSpPr/>
          <p:nvPr/>
        </p:nvSpPr>
        <p:spPr>
          <a:xfrm>
            <a:off x="9825822" y="1718053"/>
            <a:ext cx="2234119" cy="2258442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123ED32-DE97-473F-84C9-09281A29C6D8}"/>
              </a:ext>
            </a:extLst>
          </p:cNvPr>
          <p:cNvSpPr txBox="1"/>
          <p:nvPr/>
        </p:nvSpPr>
        <p:spPr>
          <a:xfrm>
            <a:off x="386082" y="1718053"/>
            <a:ext cx="1880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solidFill>
                  <a:srgbClr val="0070C0"/>
                </a:solidFill>
              </a:rPr>
              <a:t>Coherence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2A9FA2-1807-4D08-9596-BB7D4468C84F}"/>
              </a:ext>
            </a:extLst>
          </p:cNvPr>
          <p:cNvSpPr txBox="1"/>
          <p:nvPr/>
        </p:nvSpPr>
        <p:spPr>
          <a:xfrm>
            <a:off x="2790272" y="1718053"/>
            <a:ext cx="1880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solidFill>
                  <a:srgbClr val="0070C0"/>
                </a:solidFill>
              </a:rPr>
              <a:t>Representation and structure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A1EB32-EE9A-4890-84D9-2B445E0128FB}"/>
              </a:ext>
            </a:extLst>
          </p:cNvPr>
          <p:cNvSpPr txBox="1"/>
          <p:nvPr/>
        </p:nvSpPr>
        <p:spPr>
          <a:xfrm>
            <a:off x="5194463" y="1718053"/>
            <a:ext cx="1880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solidFill>
                  <a:srgbClr val="0070C0"/>
                </a:solidFill>
              </a:rPr>
              <a:t>Mathematical thinking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6AAFF0-6AC5-474E-A498-4D7F2D265018}"/>
              </a:ext>
            </a:extLst>
          </p:cNvPr>
          <p:cNvSpPr txBox="1"/>
          <p:nvPr/>
        </p:nvSpPr>
        <p:spPr>
          <a:xfrm>
            <a:off x="7566897" y="1718053"/>
            <a:ext cx="1880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solidFill>
                  <a:srgbClr val="0070C0"/>
                </a:solidFill>
              </a:rPr>
              <a:t>Fluency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CBF459-C3CD-4D41-A79E-57F0A1C61885}"/>
              </a:ext>
            </a:extLst>
          </p:cNvPr>
          <p:cNvSpPr txBox="1"/>
          <p:nvPr/>
        </p:nvSpPr>
        <p:spPr>
          <a:xfrm>
            <a:off x="10031291" y="1718053"/>
            <a:ext cx="1880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solidFill>
                  <a:srgbClr val="0070C0"/>
                </a:solidFill>
              </a:rPr>
              <a:t>Variation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C75A9F0-7B86-49D2-8078-B5C3B97781B8}"/>
              </a:ext>
            </a:extLst>
          </p:cNvPr>
          <p:cNvSpPr txBox="1"/>
          <p:nvPr/>
        </p:nvSpPr>
        <p:spPr>
          <a:xfrm>
            <a:off x="297828" y="2364384"/>
            <a:ext cx="2056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solidFill>
                  <a:srgbClr val="0070C0"/>
                </a:solidFill>
              </a:rPr>
              <a:t>Taking small, logical steps so children build a secure understanding.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07BE9A5-DA11-47B2-98B1-EC56D37C2064}"/>
              </a:ext>
            </a:extLst>
          </p:cNvPr>
          <p:cNvSpPr txBox="1"/>
          <p:nvPr/>
        </p:nvSpPr>
        <p:spPr>
          <a:xfrm>
            <a:off x="2702016" y="2415129"/>
            <a:ext cx="2056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solidFill>
                  <a:srgbClr val="0070C0"/>
                </a:solidFill>
              </a:rPr>
              <a:t>Clear visual representations of the maths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568843A-DBB4-4576-9598-4CB912935D20}"/>
              </a:ext>
            </a:extLst>
          </p:cNvPr>
          <p:cNvSpPr txBox="1"/>
          <p:nvPr/>
        </p:nvSpPr>
        <p:spPr>
          <a:xfrm>
            <a:off x="5017442" y="2443843"/>
            <a:ext cx="22341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solidFill>
                  <a:srgbClr val="0070C0"/>
                </a:solidFill>
              </a:rPr>
              <a:t>Teaching ideas deeply so children can reason confidently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E0CECC2-D403-4E7D-9FD3-0EE0BAFBDADF}"/>
              </a:ext>
            </a:extLst>
          </p:cNvPr>
          <p:cNvSpPr txBox="1"/>
          <p:nvPr/>
        </p:nvSpPr>
        <p:spPr>
          <a:xfrm>
            <a:off x="7428582" y="2257199"/>
            <a:ext cx="22341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solidFill>
                  <a:srgbClr val="0070C0"/>
                </a:solidFill>
              </a:rPr>
              <a:t>Quick and efficient recall of facts and methods in different contexts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10E1CA1-259E-4E07-868C-6EA29A48BAFA}"/>
              </a:ext>
            </a:extLst>
          </p:cNvPr>
          <p:cNvSpPr txBox="1"/>
          <p:nvPr/>
        </p:nvSpPr>
        <p:spPr>
          <a:xfrm>
            <a:off x="9818872" y="2150016"/>
            <a:ext cx="22341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solidFill>
                  <a:srgbClr val="0070C0"/>
                </a:solidFill>
              </a:rPr>
              <a:t>Varying how the concept is being taught to make sure children’s understanding is robust.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FB154DA-B565-4A98-901B-2C310B72F290}"/>
              </a:ext>
            </a:extLst>
          </p:cNvPr>
          <p:cNvSpPr txBox="1"/>
          <p:nvPr/>
        </p:nvSpPr>
        <p:spPr>
          <a:xfrm>
            <a:off x="3567788" y="4196733"/>
            <a:ext cx="1279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/>
              <a:t>CPA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0D7C2AB-EC3B-434D-A329-81FC31ED3633}"/>
              </a:ext>
            </a:extLst>
          </p:cNvPr>
          <p:cNvSpPr txBox="1"/>
          <p:nvPr/>
        </p:nvSpPr>
        <p:spPr>
          <a:xfrm>
            <a:off x="1109041" y="4630788"/>
            <a:ext cx="2052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/>
              <a:t>Concrete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3CE608-754B-4E31-B042-F991E51F1875}"/>
              </a:ext>
            </a:extLst>
          </p:cNvPr>
          <p:cNvSpPr txBox="1"/>
          <p:nvPr/>
        </p:nvSpPr>
        <p:spPr>
          <a:xfrm>
            <a:off x="3392151" y="4661226"/>
            <a:ext cx="2052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/>
              <a:t>Pictorial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79982FE-67DB-4D67-BE2F-94B5033E4854}"/>
              </a:ext>
            </a:extLst>
          </p:cNvPr>
          <p:cNvSpPr txBox="1"/>
          <p:nvPr/>
        </p:nvSpPr>
        <p:spPr>
          <a:xfrm>
            <a:off x="5432780" y="4673954"/>
            <a:ext cx="2052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/>
              <a:t>Abstract 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7F12ACB9-507F-482F-B44A-47A8F92B8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9720" y="5147546"/>
            <a:ext cx="1434928" cy="1099720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28C5C0D6-A1A2-4839-B6CA-3520AE83C1B8}"/>
              </a:ext>
            </a:extLst>
          </p:cNvPr>
          <p:cNvGrpSpPr/>
          <p:nvPr/>
        </p:nvGrpSpPr>
        <p:grpSpPr>
          <a:xfrm>
            <a:off x="3706729" y="5293366"/>
            <a:ext cx="1449885" cy="404040"/>
            <a:chOff x="3444251" y="6070954"/>
            <a:chExt cx="1449885" cy="404040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8C77E49-ADCE-44E0-918D-677A138E7E66}"/>
                </a:ext>
              </a:extLst>
            </p:cNvPr>
            <p:cNvSpPr/>
            <p:nvPr/>
          </p:nvSpPr>
          <p:spPr>
            <a:xfrm>
              <a:off x="3444251" y="6070954"/>
              <a:ext cx="725058" cy="404040"/>
            </a:xfrm>
            <a:prstGeom prst="rect">
              <a:avLst/>
            </a:prstGeom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BDC161BC-2A91-47E6-896E-98E936493891}"/>
                </a:ext>
              </a:extLst>
            </p:cNvPr>
            <p:cNvSpPr/>
            <p:nvPr/>
          </p:nvSpPr>
          <p:spPr>
            <a:xfrm>
              <a:off x="4169078" y="6070954"/>
              <a:ext cx="725058" cy="404040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9CEDD57-2391-476C-9EAE-92D3E79B7950}"/>
                  </a:ext>
                </a:extLst>
              </p:cNvPr>
              <p:cNvSpPr txBox="1"/>
              <p:nvPr/>
            </p:nvSpPr>
            <p:spPr>
              <a:xfrm>
                <a:off x="6309955" y="5294091"/>
                <a:ext cx="298159" cy="8066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140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9CEDD57-2391-476C-9EAE-92D3E79B79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9955" y="5294091"/>
                <a:ext cx="298159" cy="8066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BEE0B9D-88B0-4B26-AF5B-6DFDE24D5478}"/>
              </a:ext>
            </a:extLst>
          </p:cNvPr>
          <p:cNvCxnSpPr>
            <a:cxnSpLocks/>
          </p:cNvCxnSpPr>
          <p:nvPr/>
        </p:nvCxnSpPr>
        <p:spPr>
          <a:xfrm>
            <a:off x="3113424" y="4930898"/>
            <a:ext cx="48642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17132DB5-537B-409C-AB10-024CC98A5AFC}"/>
              </a:ext>
            </a:extLst>
          </p:cNvPr>
          <p:cNvCxnSpPr>
            <a:cxnSpLocks/>
          </p:cNvCxnSpPr>
          <p:nvPr/>
        </p:nvCxnSpPr>
        <p:spPr>
          <a:xfrm>
            <a:off x="5189567" y="4930898"/>
            <a:ext cx="48642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3366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2" grpId="0"/>
      <p:bldP spid="13" grpId="0"/>
      <p:bldP spid="14" grpId="0"/>
      <p:bldP spid="15" grpId="0"/>
      <p:bldP spid="16" grpId="0"/>
      <p:bldP spid="17" grpId="0"/>
      <p:bldP spid="20" grpId="0"/>
      <p:bldP spid="21" grpId="0"/>
      <p:bldP spid="22" grpId="0"/>
      <p:bldP spid="23" grpId="0"/>
      <p:bldP spid="32" grpId="0"/>
      <p:bldP spid="33" grpId="0"/>
      <p:bldP spid="34" grpId="0"/>
      <p:bldP spid="35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FBC2352-200C-4ED3-BFC8-3922752CDBD1}"/>
              </a:ext>
            </a:extLst>
          </p:cNvPr>
          <p:cNvSpPr/>
          <p:nvPr/>
        </p:nvSpPr>
        <p:spPr>
          <a:xfrm>
            <a:off x="0" y="1406636"/>
            <a:ext cx="11957538" cy="32708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2FAA9D4-8975-4DF3-BCD1-DA0899C09D8B}"/>
              </a:ext>
            </a:extLst>
          </p:cNvPr>
          <p:cNvSpPr txBox="1">
            <a:spLocks/>
          </p:cNvSpPr>
          <p:nvPr/>
        </p:nvSpPr>
        <p:spPr>
          <a:xfrm>
            <a:off x="834789" y="513611"/>
            <a:ext cx="10515600" cy="8804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bg1"/>
                </a:solidFill>
              </a:rPr>
              <a:t>Structure of a Mastery Lesson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49C6AB5-EC86-4C71-AFBC-644308ED398D}"/>
              </a:ext>
            </a:extLst>
          </p:cNvPr>
          <p:cNvSpPr/>
          <p:nvPr/>
        </p:nvSpPr>
        <p:spPr>
          <a:xfrm>
            <a:off x="2368061" y="1837595"/>
            <a:ext cx="952649" cy="2180510"/>
          </a:xfrm>
          <a:prstGeom prst="rect">
            <a:avLst/>
          </a:prstGeom>
          <a:solidFill>
            <a:srgbClr val="4463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/>
              <a:t>Starter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290A86-D023-4AED-8944-6716A92ADC3F}"/>
              </a:ext>
            </a:extLst>
          </p:cNvPr>
          <p:cNvSpPr/>
          <p:nvPr/>
        </p:nvSpPr>
        <p:spPr>
          <a:xfrm>
            <a:off x="3320710" y="1837595"/>
            <a:ext cx="2915339" cy="218051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Guided Practise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366372-D4D6-4BAF-9190-627EE492A6C7}"/>
              </a:ext>
            </a:extLst>
          </p:cNvPr>
          <p:cNvSpPr/>
          <p:nvPr/>
        </p:nvSpPr>
        <p:spPr>
          <a:xfrm>
            <a:off x="6236049" y="1837595"/>
            <a:ext cx="1767567" cy="2180510"/>
          </a:xfrm>
          <a:prstGeom prst="rect">
            <a:avLst/>
          </a:prstGeom>
          <a:solidFill>
            <a:srgbClr val="1783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en-GB"/>
              <a:t>Intelligent Practise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3EBBA67-E13D-4E1E-B71F-75DFB832E8DC}"/>
              </a:ext>
            </a:extLst>
          </p:cNvPr>
          <p:cNvSpPr/>
          <p:nvPr/>
        </p:nvSpPr>
        <p:spPr>
          <a:xfrm>
            <a:off x="8003616" y="1837595"/>
            <a:ext cx="1767567" cy="2180510"/>
          </a:xfrm>
          <a:prstGeom prst="rect">
            <a:avLst/>
          </a:prstGeom>
          <a:solidFill>
            <a:srgbClr val="4463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en-GB"/>
              <a:t>Plenary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AE0285-6E06-47E6-9486-11A930B0D22E}"/>
              </a:ext>
            </a:extLst>
          </p:cNvPr>
          <p:cNvSpPr/>
          <p:nvPr/>
        </p:nvSpPr>
        <p:spPr>
          <a:xfrm>
            <a:off x="932131" y="4887394"/>
            <a:ext cx="2048462" cy="1406769"/>
          </a:xfrm>
          <a:prstGeom prst="rect">
            <a:avLst/>
          </a:prstGeom>
          <a:solidFill>
            <a:schemeClr val="bg1"/>
          </a:solidFill>
          <a:ln w="57150">
            <a:solidFill>
              <a:srgbClr val="4463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>
                <a:solidFill>
                  <a:schemeClr val="tx1"/>
                </a:solidFill>
              </a:rPr>
              <a:t>- Revisit</a:t>
            </a:r>
          </a:p>
          <a:p>
            <a:pPr algn="ctr"/>
            <a:r>
              <a:rPr lang="en-GB" sz="1400" b="1">
                <a:solidFill>
                  <a:schemeClr val="tx1"/>
                </a:solidFill>
              </a:rPr>
              <a:t>- Review </a:t>
            </a:r>
          </a:p>
          <a:p>
            <a:pPr algn="ctr"/>
            <a:r>
              <a:rPr lang="en-GB" sz="1400">
                <a:solidFill>
                  <a:schemeClr val="tx1"/>
                </a:solidFill>
              </a:rPr>
              <a:t>- Address misconceptions</a:t>
            </a:r>
          </a:p>
          <a:p>
            <a:pPr algn="ctr"/>
            <a:r>
              <a:rPr lang="en-GB" sz="1400">
                <a:solidFill>
                  <a:schemeClr val="tx1"/>
                </a:solidFill>
              </a:rPr>
              <a:t>- Deepen with reasoning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A398D0-2BC1-432D-ACE0-A427A571BE5D}"/>
              </a:ext>
            </a:extLst>
          </p:cNvPr>
          <p:cNvSpPr/>
          <p:nvPr/>
        </p:nvSpPr>
        <p:spPr>
          <a:xfrm>
            <a:off x="3625173" y="4887394"/>
            <a:ext cx="2359168" cy="1406769"/>
          </a:xfrm>
          <a:prstGeom prst="rect">
            <a:avLst/>
          </a:prstGeom>
          <a:solidFill>
            <a:schemeClr val="bg1"/>
          </a:solidFill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 b="1">
                <a:solidFill>
                  <a:srgbClr val="FF9933"/>
                </a:solidFill>
              </a:rPr>
              <a:t>I do</a:t>
            </a:r>
          </a:p>
          <a:p>
            <a:pPr algn="ctr"/>
            <a:r>
              <a:rPr lang="en-GB" sz="2000">
                <a:solidFill>
                  <a:srgbClr val="FF9933"/>
                </a:solidFill>
              </a:rPr>
              <a:t>Modelling</a:t>
            </a:r>
            <a:r>
              <a:rPr lang="en-GB" sz="2000" b="1">
                <a:solidFill>
                  <a:srgbClr val="FF9933"/>
                </a:solidFill>
              </a:rPr>
              <a:t> </a:t>
            </a:r>
            <a:endParaRPr lang="en-GB" b="1"/>
          </a:p>
          <a:p>
            <a:pPr algn="ctr"/>
            <a:r>
              <a:rPr lang="en-GB" sz="2000" b="1">
                <a:solidFill>
                  <a:srgbClr val="FF9933"/>
                </a:solidFill>
              </a:rPr>
              <a:t>We do</a:t>
            </a:r>
          </a:p>
          <a:p>
            <a:pPr algn="ctr"/>
            <a:r>
              <a:rPr lang="en-GB" sz="2000">
                <a:solidFill>
                  <a:srgbClr val="FF9933"/>
                </a:solidFill>
              </a:rPr>
              <a:t>Guided practice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4C3CFA3-BB12-4F5D-A819-2E9C80BFFBBB}"/>
              </a:ext>
            </a:extLst>
          </p:cNvPr>
          <p:cNvSpPr/>
          <p:nvPr/>
        </p:nvSpPr>
        <p:spPr>
          <a:xfrm>
            <a:off x="6628921" y="4887394"/>
            <a:ext cx="1802902" cy="1406769"/>
          </a:xfrm>
          <a:prstGeom prst="rect">
            <a:avLst/>
          </a:prstGeom>
          <a:solidFill>
            <a:schemeClr val="bg1"/>
          </a:solidFill>
          <a:ln w="57150">
            <a:solidFill>
              <a:srgbClr val="1783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rgbClr val="178352"/>
                </a:solidFill>
              </a:rPr>
              <a:t>You do</a:t>
            </a:r>
          </a:p>
          <a:p>
            <a:pPr algn="ctr"/>
            <a:r>
              <a:rPr lang="en-GB">
                <a:solidFill>
                  <a:srgbClr val="178352"/>
                </a:solidFill>
              </a:rPr>
              <a:t>Independent task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1CA4B45-BDCE-41F2-913C-0DE232BDBEBC}"/>
              </a:ext>
            </a:extLst>
          </p:cNvPr>
          <p:cNvSpPr/>
          <p:nvPr/>
        </p:nvSpPr>
        <p:spPr>
          <a:xfrm>
            <a:off x="9161585" y="4887394"/>
            <a:ext cx="2188804" cy="1406769"/>
          </a:xfrm>
          <a:prstGeom prst="rect">
            <a:avLst/>
          </a:prstGeom>
          <a:solidFill>
            <a:schemeClr val="bg1"/>
          </a:solidFill>
          <a:ln w="57150">
            <a:solidFill>
              <a:srgbClr val="4463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446365"/>
                </a:solidFill>
              </a:rPr>
              <a:t>Addressing misconceptions / reasoning and problem solving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595FC46-852D-4A9A-8C10-ABE99C39042B}"/>
              </a:ext>
            </a:extLst>
          </p:cNvPr>
          <p:cNvGrpSpPr/>
          <p:nvPr/>
        </p:nvGrpSpPr>
        <p:grpSpPr>
          <a:xfrm>
            <a:off x="2368062" y="4174130"/>
            <a:ext cx="7403123" cy="417063"/>
            <a:chOff x="2368062" y="4174130"/>
            <a:chExt cx="7403123" cy="417063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1FADF8A-1171-4850-8206-14F0637484FE}"/>
                </a:ext>
              </a:extLst>
            </p:cNvPr>
            <p:cNvSpPr txBox="1"/>
            <p:nvPr/>
          </p:nvSpPr>
          <p:spPr>
            <a:xfrm>
              <a:off x="5579704" y="4252639"/>
              <a:ext cx="102577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389ABC79-1890-4E6C-84AA-960694C56F0A}"/>
                </a:ext>
              </a:extLst>
            </p:cNvPr>
            <p:cNvCxnSpPr>
              <a:cxnSpLocks/>
            </p:cNvCxnSpPr>
            <p:nvPr/>
          </p:nvCxnSpPr>
          <p:spPr>
            <a:xfrm>
              <a:off x="2368062" y="4174130"/>
              <a:ext cx="7403123" cy="0"/>
            </a:xfrm>
            <a:prstGeom prst="straightConnector1">
              <a:avLst/>
            </a:prstGeom>
            <a:ln w="190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9560B249-E203-774C-9AF1-65F5ED73B47E}"/>
              </a:ext>
            </a:extLst>
          </p:cNvPr>
          <p:cNvSpPr/>
          <p:nvPr/>
        </p:nvSpPr>
        <p:spPr>
          <a:xfrm>
            <a:off x="0" y="193433"/>
            <a:ext cx="12192000" cy="4505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/>
              <a:t>Coherence</a:t>
            </a:r>
          </a:p>
        </p:txBody>
      </p:sp>
    </p:spTree>
    <p:extLst>
      <p:ext uri="{BB962C8B-B14F-4D97-AF65-F5344CB8AC3E}">
        <p14:creationId xmlns:p14="http://schemas.microsoft.com/office/powerpoint/2010/main" val="45707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2FAA9D4-8975-4DF3-BCD1-DA0899C09D8B}"/>
              </a:ext>
            </a:extLst>
          </p:cNvPr>
          <p:cNvSpPr txBox="1">
            <a:spLocks/>
          </p:cNvSpPr>
          <p:nvPr/>
        </p:nvSpPr>
        <p:spPr>
          <a:xfrm>
            <a:off x="838200" y="-38929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>
                <a:solidFill>
                  <a:schemeClr val="bg1"/>
                </a:solidFill>
              </a:rPr>
              <a:t>I do. We do. You do</a:t>
            </a:r>
          </a:p>
        </p:txBody>
      </p:sp>
      <p:pic>
        <p:nvPicPr>
          <p:cNvPr id="1026" name="Picture 2" descr="Gradual Release of Responsibility | In Action">
            <a:extLst>
              <a:ext uri="{FF2B5EF4-FFF2-40B4-BE49-F238E27FC236}">
                <a16:creationId xmlns:a16="http://schemas.microsoft.com/office/drawing/2014/main" id="{3E93E710-B66B-4BE4-B2C1-9970FE7A3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723" y="1127240"/>
            <a:ext cx="9068554" cy="51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479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7A6A6F-0630-4600-8C22-793FCA6E4CA7}"/>
              </a:ext>
            </a:extLst>
          </p:cNvPr>
          <p:cNvSpPr/>
          <p:nvPr/>
        </p:nvSpPr>
        <p:spPr>
          <a:xfrm>
            <a:off x="6940846" y="-17879"/>
            <a:ext cx="5232400" cy="68937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2FAA9D4-8975-4DF3-BCD1-DA0899C09D8B}"/>
              </a:ext>
            </a:extLst>
          </p:cNvPr>
          <p:cNvSpPr txBox="1">
            <a:spLocks/>
          </p:cNvSpPr>
          <p:nvPr/>
        </p:nvSpPr>
        <p:spPr>
          <a:xfrm>
            <a:off x="6959600" y="2250949"/>
            <a:ext cx="5232400" cy="42675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endParaRPr lang="en-GB" sz="2000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Revisit prior learning where you feel children may not have 100% secured their knowledge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Review learning from previous weeks, terms and years to help children’s knowledge stick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Address specific misconception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Deepen learning through reasoning and problem solving from yesterday's learning allowing access to more children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59E62C0-1DAC-45DD-8474-2B713E99C1F7}"/>
              </a:ext>
            </a:extLst>
          </p:cNvPr>
          <p:cNvSpPr txBox="1">
            <a:spLocks/>
          </p:cNvSpPr>
          <p:nvPr/>
        </p:nvSpPr>
        <p:spPr>
          <a:xfrm>
            <a:off x="4396212" y="0"/>
            <a:ext cx="10515600" cy="9868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4800" dirty="0">
                <a:solidFill>
                  <a:schemeClr val="tx2"/>
                </a:solidFill>
              </a:rPr>
              <a:t>Starter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825ED2-36F8-4438-B888-64E851069A9A}"/>
              </a:ext>
            </a:extLst>
          </p:cNvPr>
          <p:cNvSpPr txBox="1"/>
          <p:nvPr/>
        </p:nvSpPr>
        <p:spPr>
          <a:xfrm>
            <a:off x="994805" y="4969402"/>
            <a:ext cx="60975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>
                <a:effectLst/>
                <a:latin typeface="Century Gothic" panose="020B0502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Revisiting partitioning / number bonds to 20</a:t>
            </a:r>
            <a:endParaRPr lang="en-GB" sz="1600">
              <a:effectLst/>
              <a:latin typeface="Century Gothic" panose="020B050202020202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331BA1-13D7-400B-91A0-25927D992F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250" y="1478913"/>
            <a:ext cx="6152531" cy="342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984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7A6A6F-0630-4600-8C22-793FCA6E4CA7}"/>
              </a:ext>
            </a:extLst>
          </p:cNvPr>
          <p:cNvSpPr/>
          <p:nvPr/>
        </p:nvSpPr>
        <p:spPr>
          <a:xfrm>
            <a:off x="0" y="-35758"/>
            <a:ext cx="5232400" cy="68937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2FAA9D4-8975-4DF3-BCD1-DA0899C09D8B}"/>
              </a:ext>
            </a:extLst>
          </p:cNvPr>
          <p:cNvSpPr txBox="1">
            <a:spLocks/>
          </p:cNvSpPr>
          <p:nvPr/>
        </p:nvSpPr>
        <p:spPr>
          <a:xfrm>
            <a:off x="132713" y="1443155"/>
            <a:ext cx="5232400" cy="426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>
                <a:solidFill>
                  <a:schemeClr val="tx2"/>
                </a:solidFill>
              </a:rPr>
              <a:t>Quality teacher modelling first (I do)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>
                <a:solidFill>
                  <a:schemeClr val="tx2"/>
                </a:solidFill>
              </a:rPr>
              <a:t>Use of clear, precise vocabulary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>
                <a:solidFill>
                  <a:schemeClr val="tx2"/>
                </a:solidFill>
              </a:rPr>
              <a:t>Repeated stem sentences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>
                <a:solidFill>
                  <a:schemeClr val="tx2"/>
                </a:solidFill>
              </a:rPr>
              <a:t>CPA approach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>
                <a:solidFill>
                  <a:schemeClr val="tx2"/>
                </a:solidFill>
              </a:rPr>
              <a:t>Children given the opportunity to try out the maths in steps, with teacher and peer support</a:t>
            </a:r>
            <a:endParaRPr lang="en-GB" sz="2400">
              <a:solidFill>
                <a:schemeClr val="tx2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59E62C0-1DAC-45DD-8474-2B713E99C1F7}"/>
              </a:ext>
            </a:extLst>
          </p:cNvPr>
          <p:cNvSpPr txBox="1">
            <a:spLocks/>
          </p:cNvSpPr>
          <p:nvPr/>
        </p:nvSpPr>
        <p:spPr>
          <a:xfrm>
            <a:off x="-2641600" y="81481"/>
            <a:ext cx="10515600" cy="9868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4800">
                <a:solidFill>
                  <a:schemeClr val="tx2"/>
                </a:solidFill>
              </a:rPr>
              <a:t>Guided Practice</a:t>
            </a:r>
          </a:p>
          <a:p>
            <a:pPr>
              <a:lnSpc>
                <a:spcPct val="120000"/>
              </a:lnSpc>
            </a:pPr>
            <a:r>
              <a:rPr lang="en-GB" sz="4800">
                <a:solidFill>
                  <a:schemeClr val="tx2"/>
                </a:solidFill>
              </a:rPr>
              <a:t>I DO, WE DO</a:t>
            </a:r>
            <a:endParaRPr lang="en-GB" sz="6000">
              <a:solidFill>
                <a:schemeClr val="tx2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A56F46-890C-4D2B-9AE9-C3FB6FB06C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3155" y="3528434"/>
            <a:ext cx="5127207" cy="29124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1DE117-4F9B-472D-9A3F-EBBD8ED5B5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155" y="516527"/>
            <a:ext cx="5071022" cy="2813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074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7A6A6F-0630-4600-8C22-793FCA6E4CA7}"/>
              </a:ext>
            </a:extLst>
          </p:cNvPr>
          <p:cNvSpPr/>
          <p:nvPr/>
        </p:nvSpPr>
        <p:spPr>
          <a:xfrm>
            <a:off x="6959600" y="0"/>
            <a:ext cx="5232400" cy="68937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2FAA9D4-8975-4DF3-BCD1-DA0899C09D8B}"/>
              </a:ext>
            </a:extLst>
          </p:cNvPr>
          <p:cNvSpPr txBox="1">
            <a:spLocks/>
          </p:cNvSpPr>
          <p:nvPr/>
        </p:nvSpPr>
        <p:spPr>
          <a:xfrm>
            <a:off x="6996011" y="474574"/>
            <a:ext cx="5365113" cy="49425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GB" sz="2000" dirty="0">
                <a:solidFill>
                  <a:schemeClr val="tx2"/>
                </a:solidFill>
              </a:rPr>
              <a:t>-    Independent, age-related task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l">
              <a:lnSpc>
                <a:spcPct val="120000"/>
              </a:lnSpc>
            </a:pPr>
            <a:endParaRPr lang="en-GB" sz="2000" dirty="0">
              <a:solidFill>
                <a:schemeClr val="tx2"/>
              </a:solidFill>
            </a:endParaRPr>
          </a:p>
          <a:p>
            <a:pPr algn="l">
              <a:lnSpc>
                <a:spcPct val="120000"/>
              </a:lnSpc>
            </a:pPr>
            <a:r>
              <a:rPr lang="en-GB" sz="2000" dirty="0">
                <a:solidFill>
                  <a:schemeClr val="tx2"/>
                </a:solidFill>
              </a:rPr>
              <a:t>- Next steps - variation extensions, open- ended reasoning and problem solving  </a:t>
            </a:r>
          </a:p>
          <a:p>
            <a:pPr algn="l">
              <a:lnSpc>
                <a:spcPct val="120000"/>
              </a:lnSpc>
            </a:pPr>
            <a:r>
              <a:rPr lang="en-GB" sz="2000" dirty="0">
                <a:solidFill>
                  <a:schemeClr val="tx2"/>
                </a:solidFill>
              </a:rPr>
              <a:t> to deepen understanding</a:t>
            </a:r>
          </a:p>
          <a:p>
            <a:pPr algn="l">
              <a:lnSpc>
                <a:spcPct val="120000"/>
              </a:lnSpc>
            </a:pPr>
            <a:endParaRPr lang="en-GB" sz="2000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59E62C0-1DAC-45DD-8474-2B713E99C1F7}"/>
              </a:ext>
            </a:extLst>
          </p:cNvPr>
          <p:cNvSpPr txBox="1">
            <a:spLocks/>
          </p:cNvSpPr>
          <p:nvPr/>
        </p:nvSpPr>
        <p:spPr>
          <a:xfrm>
            <a:off x="6687708" y="183768"/>
            <a:ext cx="5908896" cy="9868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4400">
                <a:solidFill>
                  <a:schemeClr val="tx2"/>
                </a:solidFill>
              </a:rPr>
              <a:t>Intelligent Practice</a:t>
            </a:r>
          </a:p>
          <a:p>
            <a:pPr>
              <a:lnSpc>
                <a:spcPct val="120000"/>
              </a:lnSpc>
            </a:pPr>
            <a:r>
              <a:rPr lang="en-GB" sz="4400">
                <a:solidFill>
                  <a:schemeClr val="tx2"/>
                </a:solidFill>
              </a:rPr>
              <a:t>YOU DO</a:t>
            </a:r>
            <a:endParaRPr lang="en-GB" sz="5400">
              <a:solidFill>
                <a:schemeClr val="tx2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93939EE-FCB1-49B1-82E5-5AB7020879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900" y="258895"/>
            <a:ext cx="6624576" cy="37600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FD12F0B-449F-47D5-B967-1CE68B5036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278" y="4185075"/>
            <a:ext cx="3368425" cy="2464007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982A79D9-D7FD-4954-9A74-AF2EC43EA4BF}"/>
              </a:ext>
            </a:extLst>
          </p:cNvPr>
          <p:cNvSpPr/>
          <p:nvPr/>
        </p:nvSpPr>
        <p:spPr>
          <a:xfrm>
            <a:off x="5120993" y="2428437"/>
            <a:ext cx="1500360" cy="1446446"/>
          </a:xfrm>
          <a:prstGeom prst="ellipse">
            <a:avLst/>
          </a:prstGeom>
          <a:solidFill>
            <a:srgbClr val="052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/>
              <a:t>Finished? Deepen your learning with some reasoning!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C9D31CE4-3250-4914-B58D-8520AE53F4AA}"/>
                  </a:ext>
                </a:extLst>
              </p14:cNvPr>
              <p14:cNvContentPartPr/>
              <p14:nvPr/>
            </p14:nvContentPartPr>
            <p14:xfrm>
              <a:off x="3788305" y="3829277"/>
              <a:ext cx="2261160" cy="216468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C9D31CE4-3250-4914-B58D-8520AE53F4A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73905" y="3814877"/>
                <a:ext cx="2289240" cy="2192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71186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7A6A6F-0630-4600-8C22-793FCA6E4CA7}"/>
              </a:ext>
            </a:extLst>
          </p:cNvPr>
          <p:cNvSpPr/>
          <p:nvPr/>
        </p:nvSpPr>
        <p:spPr>
          <a:xfrm>
            <a:off x="0" y="-35758"/>
            <a:ext cx="5232400" cy="68937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2FAA9D4-8975-4DF3-BCD1-DA0899C09D8B}"/>
              </a:ext>
            </a:extLst>
          </p:cNvPr>
          <p:cNvSpPr txBox="1">
            <a:spLocks/>
          </p:cNvSpPr>
          <p:nvPr/>
        </p:nvSpPr>
        <p:spPr>
          <a:xfrm>
            <a:off x="132713" y="1443155"/>
            <a:ext cx="5232400" cy="426752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Deepen learning through whole-class reasoning and problem solving. 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Model strategies either by doing the above, or by children marking their learning with teacher modelling solutions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Children have opportunities to articulate their own strategies for problem solving 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Address misconceptions</a:t>
            </a: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20000"/>
              </a:lnSpc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Discuss next steps</a:t>
            </a:r>
            <a:endParaRPr lang="en-GB" sz="2400" dirty="0">
              <a:solidFill>
                <a:schemeClr val="tx2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59E62C0-1DAC-45DD-8474-2B713E99C1F7}"/>
              </a:ext>
            </a:extLst>
          </p:cNvPr>
          <p:cNvSpPr txBox="1">
            <a:spLocks/>
          </p:cNvSpPr>
          <p:nvPr/>
        </p:nvSpPr>
        <p:spPr>
          <a:xfrm>
            <a:off x="397850" y="81481"/>
            <a:ext cx="4436700" cy="9868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4800">
                <a:solidFill>
                  <a:schemeClr val="tx2"/>
                </a:solidFill>
              </a:rPr>
              <a:t>Plenary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DC66F3-C03A-473E-A708-AC07FB3744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62963" y="770126"/>
            <a:ext cx="4089400" cy="238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EF91E9-7F48-4F0C-BCAF-32090D34549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54579" y="3576919"/>
            <a:ext cx="40894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05204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  <a:extLst>
              <a:ext uri="{FF2B5EF4-FFF2-40B4-BE49-F238E27FC236}">
                <a16:creationId xmlns:a16="http://schemas.microsoft.com/office/drawing/2014/main" id="{E6B4491B-26AA-48BF-8130-C1ACBD637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485" y="214314"/>
            <a:ext cx="6754483" cy="2501661"/>
          </a:xfrm>
          <a:prstGeom prst="rect">
            <a:avLst/>
          </a:prstGeom>
        </p:spPr>
      </p:pic>
      <p:pic>
        <p:nvPicPr>
          <p:cNvPr id="6" name="Picture 5">
            <a:hlinkClick r:id="rId4"/>
            <a:extLst>
              <a:ext uri="{FF2B5EF4-FFF2-40B4-BE49-F238E27FC236}">
                <a16:creationId xmlns:a16="http://schemas.microsoft.com/office/drawing/2014/main" id="{C557B7A4-498A-415F-BBD5-57DC911A10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4207" y="258253"/>
            <a:ext cx="4400890" cy="145715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28272A8-DAE8-4BC7-B24C-5C6D1086E2DF}"/>
              </a:ext>
            </a:extLst>
          </p:cNvPr>
          <p:cNvSpPr txBox="1">
            <a:spLocks/>
          </p:cNvSpPr>
          <p:nvPr/>
        </p:nvSpPr>
        <p:spPr>
          <a:xfrm>
            <a:off x="949141" y="0"/>
            <a:ext cx="10805956" cy="9868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endParaRPr lang="en-GB" sz="4800" dirty="0">
              <a:solidFill>
                <a:schemeClr val="tx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1D0938-1DCD-2F42-BD13-687D9972D0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4207" y="1920610"/>
            <a:ext cx="4153431" cy="23415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256CBB-8655-6341-94BE-22B63EC159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4207" y="4475974"/>
            <a:ext cx="3792452" cy="2123773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D43EC6EE-4D4F-1343-A1EA-8EFD16F70A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85" y="2839437"/>
            <a:ext cx="6754483" cy="3804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582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FE8E4D-6C76-4CC4-90FA-93434A128CA9}"/>
              </a:ext>
            </a:extLst>
          </p:cNvPr>
          <p:cNvSpPr txBox="1"/>
          <p:nvPr/>
        </p:nvSpPr>
        <p:spPr>
          <a:xfrm>
            <a:off x="1054100" y="966472"/>
            <a:ext cx="10083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/>
              <a:t>Representations </a:t>
            </a:r>
            <a:r>
              <a:rPr lang="en-US" sz="4000" b="1"/>
              <a:t>expose the structure</a:t>
            </a:r>
            <a:r>
              <a:rPr lang="en-US" sz="4000"/>
              <a:t> of the calculation or problem</a:t>
            </a:r>
            <a:endParaRPr lang="en-GB" sz="400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15CD0AA-5B31-4B87-99A3-B34544C7051D}"/>
              </a:ext>
            </a:extLst>
          </p:cNvPr>
          <p:cNvGrpSpPr/>
          <p:nvPr/>
        </p:nvGrpSpPr>
        <p:grpSpPr>
          <a:xfrm>
            <a:off x="0" y="2388637"/>
            <a:ext cx="12192000" cy="4469363"/>
            <a:chOff x="0" y="2388637"/>
            <a:chExt cx="12192000" cy="4469363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BB72C5E9-9DE1-422E-B547-4BE12074B258}"/>
                </a:ext>
              </a:extLst>
            </p:cNvPr>
            <p:cNvSpPr/>
            <p:nvPr/>
          </p:nvSpPr>
          <p:spPr>
            <a:xfrm>
              <a:off x="0" y="2388637"/>
              <a:ext cx="12192000" cy="446936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2" descr="Printable Ten Frames - HelpingWithMath.com | Helping With Math">
              <a:extLst>
                <a:ext uri="{FF2B5EF4-FFF2-40B4-BE49-F238E27FC236}">
                  <a16:creationId xmlns:a16="http://schemas.microsoft.com/office/drawing/2014/main" id="{ED803EE7-922C-4B19-AE95-672CDD9F0B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4612" y="2643633"/>
              <a:ext cx="3028950" cy="15144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Bar Modelling | Learn the Singapore Maths Bar Model Method | Bar model,  Singapore math, Math models">
              <a:extLst>
                <a:ext uri="{FF2B5EF4-FFF2-40B4-BE49-F238E27FC236}">
                  <a16:creationId xmlns:a16="http://schemas.microsoft.com/office/drawing/2014/main" id="{063E88F6-77DC-4B2B-AC79-AE66F69309F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60" t="32517" r="23900" b="6516"/>
            <a:stretch/>
          </p:blipFill>
          <p:spPr bwMode="auto">
            <a:xfrm>
              <a:off x="7715509" y="2770916"/>
              <a:ext cx="2426554" cy="14559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6E9B0F3-3007-4728-9303-B23805428BC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35012" y="2707406"/>
              <a:ext cx="1642769" cy="1386928"/>
            </a:xfrm>
            <a:prstGeom prst="rect">
              <a:avLst/>
            </a:prstGeom>
          </p:spPr>
        </p:pic>
        <p:pic>
          <p:nvPicPr>
            <p:cNvPr id="8" name="Picture 6" descr="Maths Workshop Part whole models – 27.2.20 - Myton Park Primary School">
              <a:extLst>
                <a:ext uri="{FF2B5EF4-FFF2-40B4-BE49-F238E27FC236}">
                  <a16:creationId xmlns:a16="http://schemas.microsoft.com/office/drawing/2014/main" id="{ECB4771F-FDBC-4D9A-B7F6-DB74474C82B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790"/>
            <a:stretch/>
          </p:blipFill>
          <p:spPr bwMode="auto">
            <a:xfrm>
              <a:off x="1656471" y="4403874"/>
              <a:ext cx="2101726" cy="1962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78D0C24-A31F-4C13-80BA-946C51B530E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03380" y="4568090"/>
              <a:ext cx="3007636" cy="1683431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68321ED-65B1-4760-B8C7-21C81680985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926689" y="4568090"/>
              <a:ext cx="1859413" cy="1664965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406AD18F-3C0C-E049-BA82-5ED7CA1D0191}"/>
              </a:ext>
            </a:extLst>
          </p:cNvPr>
          <p:cNvSpPr/>
          <p:nvPr/>
        </p:nvSpPr>
        <p:spPr>
          <a:xfrm>
            <a:off x="0" y="279020"/>
            <a:ext cx="12192000" cy="4505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/>
              <a:t>Representation and Structure</a:t>
            </a:r>
          </a:p>
        </p:txBody>
      </p:sp>
    </p:spTree>
    <p:extLst>
      <p:ext uri="{BB962C8B-B14F-4D97-AF65-F5344CB8AC3E}">
        <p14:creationId xmlns:p14="http://schemas.microsoft.com/office/powerpoint/2010/main" val="352223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kemakika-Math - Hui Pulapula">
            <a:extLst>
              <a:ext uri="{FF2B5EF4-FFF2-40B4-BE49-F238E27FC236}">
                <a16:creationId xmlns:a16="http://schemas.microsoft.com/office/drawing/2014/main" id="{9AD7C426-DB69-491D-8BC5-A269CB93A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217" y="1717601"/>
            <a:ext cx="8597565" cy="3065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419BD0-B7DE-4B89-B108-3F14766205E1}"/>
              </a:ext>
            </a:extLst>
          </p:cNvPr>
          <p:cNvSpPr txBox="1"/>
          <p:nvPr/>
        </p:nvSpPr>
        <p:spPr>
          <a:xfrm>
            <a:off x="79311" y="235635"/>
            <a:ext cx="1179942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/>
              <a:t>Representation and structure:</a:t>
            </a:r>
            <a:br>
              <a:rPr lang="en-GB" sz="3200"/>
            </a:br>
            <a:r>
              <a:rPr lang="en-GB" sz="3200" b="1"/>
              <a:t>Concrete, pictorial and abstract representations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AA7240-1617-482C-86FC-2826C94B39EF}"/>
              </a:ext>
            </a:extLst>
          </p:cNvPr>
          <p:cNvSpPr txBox="1"/>
          <p:nvPr/>
        </p:nvSpPr>
        <p:spPr>
          <a:xfrm>
            <a:off x="784309" y="5188151"/>
            <a:ext cx="1062338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>
                <a:solidFill>
                  <a:srgbClr val="436261"/>
                </a:solidFill>
              </a:rPr>
              <a:t>‘Children aged seven to ten years old work in primarily concrete ways and the abstract notions of mathematics may only be accessible to them through the embodiment of practical resources.’ </a:t>
            </a:r>
          </a:p>
          <a:p>
            <a:pPr algn="ctr"/>
            <a:r>
              <a:rPr lang="en-US" sz="2000">
                <a:solidFill>
                  <a:srgbClr val="436261"/>
                </a:solidFill>
              </a:rPr>
              <a:t>Piaget (1951)</a:t>
            </a:r>
            <a:endParaRPr lang="en-GB" sz="2000">
              <a:solidFill>
                <a:srgbClr val="4362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005774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8419BD0-B7DE-4B89-B108-3F14766205E1}"/>
              </a:ext>
            </a:extLst>
          </p:cNvPr>
          <p:cNvSpPr txBox="1"/>
          <p:nvPr/>
        </p:nvSpPr>
        <p:spPr>
          <a:xfrm>
            <a:off x="79311" y="235635"/>
            <a:ext cx="1179942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/>
              <a:t>Representation and structure:</a:t>
            </a:r>
            <a:br>
              <a:rPr lang="en-GB" sz="3200"/>
            </a:br>
            <a:r>
              <a:rPr lang="en-GB" sz="3200" b="1"/>
              <a:t>Concrete, pictorial and abstract representations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06DDC66-C4DA-4B2D-92B3-4AD9874DAB55}"/>
              </a:ext>
            </a:extLst>
          </p:cNvPr>
          <p:cNvGrpSpPr/>
          <p:nvPr/>
        </p:nvGrpSpPr>
        <p:grpSpPr>
          <a:xfrm>
            <a:off x="1165783" y="2265307"/>
            <a:ext cx="9860433" cy="2755179"/>
            <a:chOff x="926100" y="2053641"/>
            <a:chExt cx="9860433" cy="2755179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886843A7-686B-48BD-8631-8770161EA378}"/>
                </a:ext>
              </a:extLst>
            </p:cNvPr>
            <p:cNvGrpSpPr/>
            <p:nvPr/>
          </p:nvGrpSpPr>
          <p:grpSpPr>
            <a:xfrm>
              <a:off x="926100" y="2053641"/>
              <a:ext cx="2501940" cy="2750718"/>
              <a:chOff x="1857800" y="1709295"/>
              <a:chExt cx="2501940" cy="2750718"/>
            </a:xfrm>
          </p:grpSpPr>
          <p:pic>
            <p:nvPicPr>
              <p:cNvPr id="7" name="Google Shape;215;p30">
                <a:extLst>
                  <a:ext uri="{FF2B5EF4-FFF2-40B4-BE49-F238E27FC236}">
                    <a16:creationId xmlns:a16="http://schemas.microsoft.com/office/drawing/2014/main" id="{D10CF730-7910-4DB7-86DC-DE99BDA6934F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1924995" y="1709295"/>
                <a:ext cx="2367551" cy="1862311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9" name="Google Shape;216;p30">
                <a:extLst>
                  <a:ext uri="{FF2B5EF4-FFF2-40B4-BE49-F238E27FC236}">
                    <a16:creationId xmlns:a16="http://schemas.microsoft.com/office/drawing/2014/main" id="{967C72CF-726D-44EE-BF5A-9BD443F0DCFF}"/>
                  </a:ext>
                </a:extLst>
              </p:cNvPr>
              <p:cNvSpPr txBox="1"/>
              <p:nvPr/>
            </p:nvSpPr>
            <p:spPr>
              <a:xfrm>
                <a:off x="1857800" y="3647403"/>
                <a:ext cx="2501940" cy="812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noAutofit/>
              </a:bodyPr>
              <a:lstStyle/>
              <a:p>
                <a:pPr algn="ctr">
                  <a:buClr>
                    <a:srgbClr val="000000"/>
                  </a:buClr>
                  <a:buSzPts val="1800"/>
                </a:pPr>
                <a:r>
                  <a:rPr lang="en-GB">
                    <a:solidFill>
                      <a:srgbClr val="436261"/>
                    </a:solidFill>
                    <a:ea typeface="Arial"/>
                    <a:cs typeface="Arial"/>
                    <a:sym typeface="Arial"/>
                  </a:rPr>
                  <a:t>Literal to iconic representation </a:t>
                </a:r>
                <a:endParaRPr>
                  <a:solidFill>
                    <a:srgbClr val="436261"/>
                  </a:solidFill>
                </a:endParaRPr>
              </a:p>
            </p:txBody>
          </p:sp>
        </p:grp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00D3B9C-BF50-497D-AF4A-42BE21C6A234}"/>
                </a:ext>
              </a:extLst>
            </p:cNvPr>
            <p:cNvGrpSpPr/>
            <p:nvPr/>
          </p:nvGrpSpPr>
          <p:grpSpPr>
            <a:xfrm>
              <a:off x="4238596" y="2053641"/>
              <a:ext cx="2955139" cy="2670935"/>
              <a:chOff x="4107795" y="2053641"/>
              <a:chExt cx="2955139" cy="2670935"/>
            </a:xfrm>
          </p:grpSpPr>
          <p:pic>
            <p:nvPicPr>
              <p:cNvPr id="11" name="Google Shape;218;p30">
                <a:extLst>
                  <a:ext uri="{FF2B5EF4-FFF2-40B4-BE49-F238E27FC236}">
                    <a16:creationId xmlns:a16="http://schemas.microsoft.com/office/drawing/2014/main" id="{BA7F2960-3138-4F7D-AE2F-6595DCEF02A2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4175041" y="2053641"/>
                <a:ext cx="2820648" cy="186231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" name="Google Shape;219;p30">
                <a:extLst>
                  <a:ext uri="{FF2B5EF4-FFF2-40B4-BE49-F238E27FC236}">
                    <a16:creationId xmlns:a16="http://schemas.microsoft.com/office/drawing/2014/main" id="{D1E612BC-4F73-4A05-8525-3EF2BAA75268}"/>
                  </a:ext>
                </a:extLst>
              </p:cNvPr>
              <p:cNvSpPr txBox="1"/>
              <p:nvPr/>
            </p:nvSpPr>
            <p:spPr>
              <a:xfrm>
                <a:off x="4107795" y="3991749"/>
                <a:ext cx="2955139" cy="7328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noAutofit/>
              </a:bodyPr>
              <a:lstStyle/>
              <a:p>
                <a:pPr algn="ctr">
                  <a:buClr>
                    <a:srgbClr val="000000"/>
                  </a:buClr>
                  <a:buSzPts val="1800"/>
                </a:pPr>
                <a:r>
                  <a:rPr lang="en-GB">
                    <a:solidFill>
                      <a:srgbClr val="436261"/>
                    </a:solidFill>
                    <a:ea typeface="Arial"/>
                    <a:cs typeface="Arial"/>
                    <a:sym typeface="Arial"/>
                  </a:rPr>
                  <a:t>Drawing boxes (bar) around</a:t>
                </a:r>
                <a:endParaRPr>
                  <a:solidFill>
                    <a:srgbClr val="436261"/>
                  </a:solidFill>
                </a:endParaRP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DB2C7248-0AF0-4725-AD53-7C9B6FDAA612}"/>
                </a:ext>
              </a:extLst>
            </p:cNvPr>
            <p:cNvGrpSpPr/>
            <p:nvPr/>
          </p:nvGrpSpPr>
          <p:grpSpPr>
            <a:xfrm>
              <a:off x="7380765" y="2053641"/>
              <a:ext cx="3405768" cy="2755179"/>
              <a:chOff x="7380765" y="2053641"/>
              <a:chExt cx="3405768" cy="2755179"/>
            </a:xfrm>
          </p:grpSpPr>
          <p:pic>
            <p:nvPicPr>
              <p:cNvPr id="16" name="Google Shape;221;p30">
                <a:extLst>
                  <a:ext uri="{FF2B5EF4-FFF2-40B4-BE49-F238E27FC236}">
                    <a16:creationId xmlns:a16="http://schemas.microsoft.com/office/drawing/2014/main" id="{05A8FF60-30AA-4F39-A0B1-02D4D8F92FFE}"/>
                  </a:ext>
                </a:extLst>
              </p:cNvPr>
              <p:cNvPicPr preferRelativeResize="0"/>
              <p:nvPr/>
            </p:nvPicPr>
            <p:blipFill rotWithShape="1">
              <a:blip r:embed="rId5">
                <a:alphaModFix/>
              </a:blip>
              <a:srcRect/>
              <a:stretch/>
            </p:blipFill>
            <p:spPr>
              <a:xfrm>
                <a:off x="8071486" y="2053641"/>
                <a:ext cx="2147779" cy="186231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7" name="Google Shape;222;p30">
                <a:extLst>
                  <a:ext uri="{FF2B5EF4-FFF2-40B4-BE49-F238E27FC236}">
                    <a16:creationId xmlns:a16="http://schemas.microsoft.com/office/drawing/2014/main" id="{837F5F46-BF08-43DA-970C-257858ADF6DC}"/>
                  </a:ext>
                </a:extLst>
              </p:cNvPr>
              <p:cNvSpPr txBox="1"/>
              <p:nvPr/>
            </p:nvSpPr>
            <p:spPr>
              <a:xfrm>
                <a:off x="7380765" y="3991749"/>
                <a:ext cx="3405768" cy="8170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noAutofit/>
              </a:bodyPr>
              <a:lstStyle/>
              <a:p>
                <a:pPr algn="ctr">
                  <a:buClr>
                    <a:srgbClr val="000000"/>
                  </a:buClr>
                  <a:buSzPts val="1800"/>
                </a:pPr>
                <a:r>
                  <a:rPr lang="en-GB">
                    <a:solidFill>
                      <a:srgbClr val="436261"/>
                    </a:solidFill>
                    <a:ea typeface="Arial"/>
                    <a:cs typeface="Arial"/>
                    <a:sym typeface="Arial"/>
                  </a:rPr>
                  <a:t>Appreciating the </a:t>
                </a:r>
              </a:p>
              <a:p>
                <a:pPr algn="ctr">
                  <a:buClr>
                    <a:srgbClr val="000000"/>
                  </a:buClr>
                  <a:buSzPts val="1800"/>
                </a:pPr>
                <a:r>
                  <a:rPr lang="en-GB">
                    <a:solidFill>
                      <a:srgbClr val="436261"/>
                    </a:solidFill>
                    <a:ea typeface="Arial"/>
                    <a:cs typeface="Arial"/>
                    <a:sym typeface="Arial"/>
                  </a:rPr>
                  <a:t>bar as the whole  </a:t>
                </a:r>
                <a:endParaRPr>
                  <a:solidFill>
                    <a:srgbClr val="436261"/>
                  </a:solidFill>
                </a:endParaRPr>
              </a:p>
              <a:p>
                <a:pPr algn="ctr">
                  <a:buClr>
                    <a:srgbClr val="000000"/>
                  </a:buClr>
                  <a:buSzPts val="1800"/>
                </a:pPr>
                <a:r>
                  <a:rPr lang="en-GB">
                    <a:solidFill>
                      <a:srgbClr val="436261"/>
                    </a:solidFill>
                    <a:ea typeface="Arial"/>
                    <a:cs typeface="Arial"/>
                    <a:sym typeface="Arial"/>
                  </a:rPr>
                  <a:t>(stopping counting </a:t>
                </a:r>
              </a:p>
              <a:p>
                <a:pPr algn="ctr">
                  <a:buClr>
                    <a:srgbClr val="000000"/>
                  </a:buClr>
                  <a:buSzPts val="1800"/>
                </a:pPr>
                <a:r>
                  <a:rPr lang="en-GB">
                    <a:solidFill>
                      <a:srgbClr val="436261"/>
                    </a:solidFill>
                    <a:ea typeface="Arial"/>
                    <a:cs typeface="Arial"/>
                    <a:sym typeface="Arial"/>
                  </a:rPr>
                  <a:t>in ones )</a:t>
                </a:r>
                <a:endParaRPr>
                  <a:solidFill>
                    <a:srgbClr val="436261"/>
                  </a:solidFill>
                </a:endParaRPr>
              </a:p>
            </p:txBody>
          </p:sp>
        </p:grp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330DEF7D-E9CC-4FBE-82DA-A5E8A9554939}"/>
                </a:ext>
              </a:extLst>
            </p:cNvPr>
            <p:cNvCxnSpPr>
              <a:stCxn id="7" idx="3"/>
              <a:endCxn id="11" idx="1"/>
            </p:cNvCxnSpPr>
            <p:nvPr/>
          </p:nvCxnSpPr>
          <p:spPr>
            <a:xfrm flipV="1">
              <a:off x="3360846" y="2984796"/>
              <a:ext cx="944996" cy="1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D88A77B6-F5F8-4367-B883-5A6AC9B0654A}"/>
                </a:ext>
              </a:extLst>
            </p:cNvPr>
            <p:cNvCxnSpPr/>
            <p:nvPr/>
          </p:nvCxnSpPr>
          <p:spPr>
            <a:xfrm flipV="1">
              <a:off x="7126490" y="2984796"/>
              <a:ext cx="944996" cy="1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3518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BA435-53F6-48B9-9DA3-7F3C1F66C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802" y="462280"/>
            <a:ext cx="2908414" cy="649828"/>
          </a:xfrm>
        </p:spPr>
        <p:txBody>
          <a:bodyPr>
            <a:normAutofit/>
          </a:bodyPr>
          <a:lstStyle/>
          <a:p>
            <a:r>
              <a:rPr lang="en-GB" sz="2800" dirty="0"/>
              <a:t>Year 6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3DF249D-56A8-495F-B6FF-9089B20CC3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003"/>
          <a:stretch/>
        </p:blipFill>
        <p:spPr bwMode="auto">
          <a:xfrm>
            <a:off x="712802" y="1112108"/>
            <a:ext cx="9645757" cy="347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7D26AB64-92B6-4D10-B15C-79B94BE05D99}"/>
              </a:ext>
            </a:extLst>
          </p:cNvPr>
          <p:cNvSpPr/>
          <p:nvPr/>
        </p:nvSpPr>
        <p:spPr>
          <a:xfrm>
            <a:off x="7796591" y="2529307"/>
            <a:ext cx="4395409" cy="43286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CPA representation is just as vital a tool to use when tackling really challenging maths</a:t>
            </a:r>
          </a:p>
        </p:txBody>
      </p:sp>
    </p:spTree>
    <p:extLst>
      <p:ext uri="{BB962C8B-B14F-4D97-AF65-F5344CB8AC3E}">
        <p14:creationId xmlns:p14="http://schemas.microsoft.com/office/powerpoint/2010/main" val="218525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F1B9828-930C-46B3-BA3A-0215C81BDC68}"/>
              </a:ext>
            </a:extLst>
          </p:cNvPr>
          <p:cNvSpPr/>
          <p:nvPr/>
        </p:nvSpPr>
        <p:spPr>
          <a:xfrm>
            <a:off x="0" y="1510748"/>
            <a:ext cx="12192000" cy="11554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FE8E4D-6C76-4CC4-90FA-93434A128CA9}"/>
              </a:ext>
            </a:extLst>
          </p:cNvPr>
          <p:cNvSpPr txBox="1"/>
          <p:nvPr/>
        </p:nvSpPr>
        <p:spPr>
          <a:xfrm>
            <a:off x="1054100" y="674400"/>
            <a:ext cx="10083800" cy="55092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200" dirty="0"/>
              <a:t>What is </a:t>
            </a:r>
            <a:r>
              <a:rPr lang="en-US" sz="3200" b="1" dirty="0"/>
              <a:t>variation</a:t>
            </a:r>
            <a:r>
              <a:rPr lang="en-US" sz="3200" dirty="0"/>
              <a:t>?</a:t>
            </a:r>
          </a:p>
          <a:p>
            <a:pPr algn="ctr"/>
            <a:endParaRPr lang="en-US" sz="4000" dirty="0"/>
          </a:p>
          <a:p>
            <a:pPr algn="ctr"/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'Influencing the way children think’</a:t>
            </a:r>
          </a:p>
          <a:p>
            <a:pPr algn="ctr"/>
            <a:endParaRPr lang="en-US" sz="4000" dirty="0"/>
          </a:p>
          <a:p>
            <a:endParaRPr lang="en-US" sz="2400" b="1" dirty="0"/>
          </a:p>
          <a:p>
            <a:r>
              <a:rPr lang="en-US" sz="2400" b="1" dirty="0"/>
              <a:t>Conceptual variation</a:t>
            </a:r>
            <a:r>
              <a:rPr lang="en-US" sz="2400" dirty="0"/>
              <a:t> is how the teacher presents a </a:t>
            </a:r>
            <a:r>
              <a:rPr lang="en-US" sz="2400" u="sng" dirty="0"/>
              <a:t>concept</a:t>
            </a:r>
            <a:r>
              <a:rPr lang="en-US" sz="2400" dirty="0"/>
              <a:t> being taught, often in more than one way, to draw attention to a specific aspect and to deepen understanding.</a:t>
            </a:r>
          </a:p>
          <a:p>
            <a:endParaRPr lang="en-US" sz="2400" dirty="0"/>
          </a:p>
          <a:p>
            <a:r>
              <a:rPr lang="en-US" sz="2400" b="1" dirty="0"/>
              <a:t>Procedural Variation</a:t>
            </a:r>
            <a:r>
              <a:rPr lang="en-US" sz="2400" dirty="0"/>
              <a:t> is about the </a:t>
            </a:r>
            <a:r>
              <a:rPr lang="en-US" sz="2400" u="sng" dirty="0"/>
              <a:t>sequence of activities</a:t>
            </a:r>
            <a:r>
              <a:rPr lang="en-US" sz="2400" dirty="0"/>
              <a:t>, paying attention to what is being kept the same and what changes. This is to draw attention mathematical relationships and structure.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0590916-2649-3D4C-8B5D-2F5F4E745F72}"/>
              </a:ext>
            </a:extLst>
          </p:cNvPr>
          <p:cNvSpPr/>
          <p:nvPr/>
        </p:nvSpPr>
        <p:spPr>
          <a:xfrm>
            <a:off x="0" y="193433"/>
            <a:ext cx="12192000" cy="4505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/>
              <a:t>Variation</a:t>
            </a:r>
          </a:p>
        </p:txBody>
      </p:sp>
    </p:spTree>
    <p:extLst>
      <p:ext uri="{BB962C8B-B14F-4D97-AF65-F5344CB8AC3E}">
        <p14:creationId xmlns:p14="http://schemas.microsoft.com/office/powerpoint/2010/main" val="9623975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883A70-496C-4A75-8332-8EF8C842DB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2820" y="1012371"/>
            <a:ext cx="5109077" cy="2771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216700-950C-4EF6-AFA9-DD6090224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9057" y="3868610"/>
            <a:ext cx="2014609" cy="24803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EFB502-736E-44E7-BED5-7AE3A2201D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2821" y="3868610"/>
            <a:ext cx="3799440" cy="24803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BACD7B6-9C19-4055-97C4-393F699229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0461" y="3877629"/>
            <a:ext cx="2838353" cy="251645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D7F81CB-349C-43CD-A248-9B954EEE58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0401" y="1012370"/>
            <a:ext cx="3660379" cy="277518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E2A5AD06-79E6-475B-BF82-76B2B5040EEF}"/>
              </a:ext>
            </a:extLst>
          </p:cNvPr>
          <p:cNvSpPr txBox="1"/>
          <p:nvPr/>
        </p:nvSpPr>
        <p:spPr>
          <a:xfrm>
            <a:off x="-150429" y="90173"/>
            <a:ext cx="124928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/>
              <a:t>What is an elephant? What is not an elephant?</a:t>
            </a:r>
          </a:p>
        </p:txBody>
      </p:sp>
    </p:spTree>
    <p:extLst>
      <p:ext uri="{BB962C8B-B14F-4D97-AF65-F5344CB8AC3E}">
        <p14:creationId xmlns:p14="http://schemas.microsoft.com/office/powerpoint/2010/main" val="230838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DB11DC-CBCB-46C9-A311-F3B4ABA28B9C}"/>
              </a:ext>
            </a:extLst>
          </p:cNvPr>
          <p:cNvSpPr/>
          <p:nvPr/>
        </p:nvSpPr>
        <p:spPr>
          <a:xfrm>
            <a:off x="0" y="0"/>
            <a:ext cx="12192000" cy="16404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95E0E5-5282-4A78-AD55-9CDF4B634B93}"/>
              </a:ext>
            </a:extLst>
          </p:cNvPr>
          <p:cNvSpPr txBox="1"/>
          <p:nvPr/>
        </p:nvSpPr>
        <p:spPr>
          <a:xfrm>
            <a:off x="6493617" y="2081043"/>
            <a:ext cx="5181825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/>
              <a:t>Procedural Variation</a:t>
            </a:r>
            <a:r>
              <a:rPr lang="en-US" sz="2000"/>
              <a:t> is choosing to vary one aspect to expose a mathematical structure or connection.</a:t>
            </a:r>
          </a:p>
          <a:p>
            <a:pPr algn="ctr"/>
            <a:endParaRPr lang="en-US" sz="2000">
              <a:solidFill>
                <a:schemeClr val="bg1"/>
              </a:solidFill>
            </a:endParaRPr>
          </a:p>
          <a:p>
            <a:pPr algn="ctr"/>
            <a:r>
              <a:rPr lang="en-US" sz="2400">
                <a:solidFill>
                  <a:schemeClr val="bg1"/>
                </a:solidFill>
              </a:rPr>
              <a:t>Is there a way to structure learning of bonds 6 in a way that encourages children to think mathematically, see patterns and make connections?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FE8E4D-6C76-4CC4-90FA-93434A128CA9}"/>
              </a:ext>
            </a:extLst>
          </p:cNvPr>
          <p:cNvSpPr txBox="1"/>
          <p:nvPr/>
        </p:nvSpPr>
        <p:spPr>
          <a:xfrm>
            <a:off x="270533" y="270211"/>
            <a:ext cx="11650931" cy="12311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</a:rPr>
              <a:t>The central idea of variation is to highlight the essential features of concepts through varying the non- essential features. </a:t>
            </a:r>
            <a:endParaRPr lang="en-US">
              <a:solidFill>
                <a:schemeClr val="bg1"/>
              </a:solidFill>
            </a:endParaRPr>
          </a:p>
          <a:p>
            <a:pPr algn="ctr"/>
            <a:r>
              <a:rPr lang="en-US">
                <a:solidFill>
                  <a:schemeClr val="bg1"/>
                </a:solidFill>
              </a:rPr>
              <a:t>'Gu, Huang &amp; </a:t>
            </a:r>
            <a:r>
              <a:rPr lang="en-US" err="1">
                <a:solidFill>
                  <a:schemeClr val="bg1"/>
                </a:solidFill>
              </a:rPr>
              <a:t>Marton</a:t>
            </a:r>
            <a:r>
              <a:rPr lang="en-US">
                <a:solidFill>
                  <a:schemeClr val="bg1"/>
                </a:solidFill>
              </a:rPr>
              <a:t> 2004'</a:t>
            </a:r>
            <a:endParaRPr lang="en-US" sz="1200">
              <a:solidFill>
                <a:schemeClr val="bg1"/>
              </a:solidFill>
            </a:endParaRPr>
          </a:p>
        </p:txBody>
      </p:sp>
      <p:pic>
        <p:nvPicPr>
          <p:cNvPr id="2" name="Picture 3" descr="Shape, circle&#10;&#10;Description automatically generated">
            <a:extLst>
              <a:ext uri="{FF2B5EF4-FFF2-40B4-BE49-F238E27FC236}">
                <a16:creationId xmlns:a16="http://schemas.microsoft.com/office/drawing/2014/main" id="{ABE43A68-554C-41D6-97A9-057E89778C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043" y="5505310"/>
            <a:ext cx="2124975" cy="870343"/>
          </a:xfrm>
          <a:prstGeom prst="rect">
            <a:avLst/>
          </a:prstGeom>
        </p:spPr>
      </p:pic>
      <p:pic>
        <p:nvPicPr>
          <p:cNvPr id="4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5C7E7443-102F-4BA8-A058-2CA21DC4498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64387" y="5391842"/>
            <a:ext cx="1621767" cy="10972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1E12B9E-59AC-4B73-A05F-11773A023BAA}"/>
              </a:ext>
            </a:extLst>
          </p:cNvPr>
          <p:cNvSpPr txBox="1"/>
          <p:nvPr/>
        </p:nvSpPr>
        <p:spPr>
          <a:xfrm>
            <a:off x="635267" y="2081043"/>
            <a:ext cx="4880009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/>
              <a:t>Conceptual variation</a:t>
            </a:r>
            <a:r>
              <a:rPr lang="en-US" sz="2000" dirty="0"/>
              <a:t> - different representations of the same idea strengthens our understanding of what it is.</a:t>
            </a:r>
          </a:p>
          <a:p>
            <a:pPr algn="ctr"/>
            <a:endParaRPr lang="en-US" sz="2000" dirty="0">
              <a:solidFill>
                <a:schemeClr val="bg1"/>
              </a:solidFill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What would a child understand about the '</a:t>
            </a:r>
            <a:r>
              <a:rPr lang="en-US" sz="2400" dirty="0" err="1">
                <a:solidFill>
                  <a:schemeClr val="bg1"/>
                </a:solidFill>
              </a:rPr>
              <a:t>sixness</a:t>
            </a:r>
            <a:r>
              <a:rPr lang="en-US" sz="2400" dirty="0">
                <a:solidFill>
                  <a:schemeClr val="bg1"/>
                </a:solidFill>
              </a:rPr>
              <a:t>’ of six through only being exposed to Numicon?</a:t>
            </a:r>
          </a:p>
        </p:txBody>
      </p:sp>
    </p:spTree>
    <p:extLst>
      <p:ext uri="{BB962C8B-B14F-4D97-AF65-F5344CB8AC3E}">
        <p14:creationId xmlns:p14="http://schemas.microsoft.com/office/powerpoint/2010/main" val="16362176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6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E1BAA-F267-45AC-AD67-322F6B5F89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85442" y="2666550"/>
            <a:ext cx="5674479" cy="1294921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What does it mean to be a </a:t>
            </a:r>
            <a:r>
              <a:rPr lang="en-GB" sz="3600" b="1" dirty="0">
                <a:solidFill>
                  <a:schemeClr val="bg1"/>
                </a:solidFill>
              </a:rPr>
              <a:t>fluent</a:t>
            </a:r>
            <a:r>
              <a:rPr lang="en-GB" sz="3600" dirty="0">
                <a:solidFill>
                  <a:schemeClr val="bg1"/>
                </a:solidFill>
              </a:rPr>
              <a:t> mathematician?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63F32-C5BE-425E-965A-89D7B1C25C89}"/>
              </a:ext>
            </a:extLst>
          </p:cNvPr>
          <p:cNvSpPr txBox="1"/>
          <p:nvPr/>
        </p:nvSpPr>
        <p:spPr>
          <a:xfrm>
            <a:off x="5589037" y="1228397"/>
            <a:ext cx="6304263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I know how to do it.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It becomes automatic and I don't need to think about it- for example driving a car.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I'm good at doing it.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I can show someone else how to do it.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CA007E8-D484-425C-A85D-8768B33E38D5}"/>
              </a:ext>
            </a:extLst>
          </p:cNvPr>
          <p:cNvCxnSpPr/>
          <p:nvPr/>
        </p:nvCxnSpPr>
        <p:spPr>
          <a:xfrm>
            <a:off x="5402424" y="1054359"/>
            <a:ext cx="0" cy="4814596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53AC64CE-DCB0-E94F-A364-6BC53F2A7E14}"/>
              </a:ext>
            </a:extLst>
          </p:cNvPr>
          <p:cNvSpPr/>
          <p:nvPr/>
        </p:nvSpPr>
        <p:spPr>
          <a:xfrm>
            <a:off x="0" y="405467"/>
            <a:ext cx="12192000" cy="4505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/>
              <a:t>Fluency</a:t>
            </a:r>
          </a:p>
        </p:txBody>
      </p:sp>
    </p:spTree>
    <p:extLst>
      <p:ext uri="{BB962C8B-B14F-4D97-AF65-F5344CB8AC3E}">
        <p14:creationId xmlns:p14="http://schemas.microsoft.com/office/powerpoint/2010/main" val="234246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FE8E4D-6C76-4CC4-90FA-93434A128CA9}"/>
              </a:ext>
            </a:extLst>
          </p:cNvPr>
          <p:cNvSpPr txBox="1"/>
          <p:nvPr/>
        </p:nvSpPr>
        <p:spPr>
          <a:xfrm>
            <a:off x="922022" y="1286678"/>
            <a:ext cx="5173978" cy="4284643"/>
          </a:xfrm>
          <a:prstGeom prst="ellipse">
            <a:avLst/>
          </a:prstGeom>
          <a:solidFill>
            <a:srgbClr val="446365"/>
          </a:solidFill>
          <a:ln w="5715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In a Maths mastery context, </a:t>
            </a:r>
            <a:r>
              <a:rPr lang="en-US" sz="2400" b="1" dirty="0">
                <a:solidFill>
                  <a:schemeClr val="bg1"/>
                </a:solidFill>
              </a:rPr>
              <a:t>fluency</a:t>
            </a:r>
            <a:r>
              <a:rPr lang="en-US" sz="2400" dirty="0">
                <a:solidFill>
                  <a:schemeClr val="bg1"/>
                </a:solidFill>
              </a:rPr>
              <a:t> is achieved when children are so familiar with a concept, they can solve problems relating to it </a:t>
            </a:r>
            <a:r>
              <a:rPr lang="en-US" sz="2400" u="sng" dirty="0">
                <a:solidFill>
                  <a:schemeClr val="bg1"/>
                </a:solidFill>
              </a:rPr>
              <a:t>however the question is asked</a:t>
            </a:r>
            <a:r>
              <a:rPr lang="en-US" sz="2400" dirty="0">
                <a:solidFill>
                  <a:schemeClr val="bg1"/>
                </a:solidFill>
              </a:rPr>
              <a:t>.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E998DE-F8AD-4FB8-99DA-AB71482420FD}"/>
              </a:ext>
            </a:extLst>
          </p:cNvPr>
          <p:cNvSpPr txBox="1"/>
          <p:nvPr/>
        </p:nvSpPr>
        <p:spPr>
          <a:xfrm>
            <a:off x="6527547" y="1286677"/>
            <a:ext cx="4490520" cy="4284643"/>
          </a:xfrm>
          <a:prstGeom prst="ellipse">
            <a:avLst/>
          </a:prstGeom>
          <a:solidFill>
            <a:srgbClr val="446365"/>
          </a:solidFill>
          <a:ln w="57150">
            <a:noFill/>
          </a:ln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The understanding of the concept is so secure that they can do it </a:t>
            </a:r>
            <a:r>
              <a:rPr lang="en-US" u="sng" dirty="0"/>
              <a:t>automatically</a:t>
            </a:r>
            <a:r>
              <a:rPr lang="en-US" dirty="0"/>
              <a:t>, and their working memory can be freed up.</a:t>
            </a:r>
          </a:p>
        </p:txBody>
      </p:sp>
    </p:spTree>
    <p:extLst>
      <p:ext uri="{BB962C8B-B14F-4D97-AF65-F5344CB8AC3E}">
        <p14:creationId xmlns:p14="http://schemas.microsoft.com/office/powerpoint/2010/main" val="100019222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D571DF9-1524-487A-9E45-859F16CD6549}"/>
              </a:ext>
            </a:extLst>
          </p:cNvPr>
          <p:cNvSpPr/>
          <p:nvPr/>
        </p:nvSpPr>
        <p:spPr>
          <a:xfrm>
            <a:off x="0" y="2895084"/>
            <a:ext cx="12192000" cy="176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9376164-8FE9-4C61-87D0-41DAF29643DC}"/>
              </a:ext>
            </a:extLst>
          </p:cNvPr>
          <p:cNvSpPr/>
          <p:nvPr/>
        </p:nvSpPr>
        <p:spPr>
          <a:xfrm>
            <a:off x="0" y="4884560"/>
            <a:ext cx="12192000" cy="176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54F32DB-FED3-4D53-B0B2-B11517BF4D31}"/>
              </a:ext>
            </a:extLst>
          </p:cNvPr>
          <p:cNvSpPr/>
          <p:nvPr/>
        </p:nvSpPr>
        <p:spPr>
          <a:xfrm>
            <a:off x="0" y="905608"/>
            <a:ext cx="12192000" cy="176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9F3706-A40E-4C09-95B5-5B7BBE63301D}"/>
              </a:ext>
            </a:extLst>
          </p:cNvPr>
          <p:cNvSpPr txBox="1"/>
          <p:nvPr/>
        </p:nvSpPr>
        <p:spPr>
          <a:xfrm>
            <a:off x="211016" y="253282"/>
            <a:ext cx="9979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Fluency encompasses….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4940B-D941-4764-892A-0C09BA735021}"/>
              </a:ext>
            </a:extLst>
          </p:cNvPr>
          <p:cNvSpPr txBox="1"/>
          <p:nvPr/>
        </p:nvSpPr>
        <p:spPr>
          <a:xfrm>
            <a:off x="1002323" y="1197640"/>
            <a:ext cx="997926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Efficiency</a:t>
            </a:r>
            <a:endParaRPr lang="en-GB" b="1" dirty="0"/>
          </a:p>
          <a:p>
            <a:pPr algn="ctr"/>
            <a:r>
              <a:rPr lang="en-GB" dirty="0"/>
              <a:t>Using an appropriate strategy or algorithm with speed. This </a:t>
            </a:r>
            <a:r>
              <a:rPr lang="en-GB" sz="1800" dirty="0"/>
              <a:t>implies that the student does not get bogged down in too many steps or lose track of the logic of the strategy</a:t>
            </a:r>
          </a:p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1A8563-07CC-4A43-AB4B-53170959DEA9}"/>
              </a:ext>
            </a:extLst>
          </p:cNvPr>
          <p:cNvSpPr txBox="1"/>
          <p:nvPr/>
        </p:nvSpPr>
        <p:spPr>
          <a:xfrm>
            <a:off x="1002323" y="3100362"/>
            <a:ext cx="997926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Accuracy</a:t>
            </a:r>
            <a:endParaRPr lang="en-GB" b="1" dirty="0"/>
          </a:p>
          <a:p>
            <a:pPr algn="ctr"/>
            <a:r>
              <a:rPr lang="en-GB" dirty="0"/>
              <a:t>Finding correct solutions. This depends on </a:t>
            </a:r>
            <a:r>
              <a:rPr lang="en-GB" sz="1800" dirty="0"/>
              <a:t>several aspects of the problem-solving process, among them careful recording, knowledge of number facts and other important number relationships</a:t>
            </a:r>
            <a:r>
              <a:rPr lang="en-GB" dirty="0"/>
              <a:t> </a:t>
            </a:r>
            <a:endParaRPr lang="en-GB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2BC982-2144-4E1E-858A-53E42F99F94F}"/>
              </a:ext>
            </a:extLst>
          </p:cNvPr>
          <p:cNvSpPr txBox="1"/>
          <p:nvPr/>
        </p:nvSpPr>
        <p:spPr>
          <a:xfrm>
            <a:off x="1002323" y="4884560"/>
            <a:ext cx="99792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Flexibility</a:t>
            </a:r>
            <a:endParaRPr lang="en-GB" b="1" dirty="0"/>
          </a:p>
          <a:p>
            <a:pPr algn="ctr"/>
            <a:r>
              <a:rPr lang="en-GB" dirty="0"/>
              <a:t>Adapting strategy and transferring across contexts. It </a:t>
            </a:r>
            <a:r>
              <a:rPr lang="en-GB" sz="1800" dirty="0"/>
              <a:t>requires the knowledge of more than one approach to solving a particular kind of problem, such as 2-digit multiplication. Student needs to be flexible in order to choose appropriate strategy for the problem at hand and also able to use another strategy to check their problem.</a:t>
            </a:r>
            <a:r>
              <a:rPr lang="en-GB" dirty="0"/>
              <a:t>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853323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0" grpId="0" animBg="1"/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69639D6-8C5C-4BF7-8154-FED7C1017770}"/>
              </a:ext>
            </a:extLst>
          </p:cNvPr>
          <p:cNvSpPr/>
          <p:nvPr/>
        </p:nvSpPr>
        <p:spPr>
          <a:xfrm>
            <a:off x="149288" y="1390650"/>
            <a:ext cx="12042711" cy="4076700"/>
          </a:xfrm>
          <a:prstGeom prst="rect">
            <a:avLst/>
          </a:prstGeom>
          <a:solidFill>
            <a:srgbClr val="4463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406EAD-52A7-459B-8D61-409704790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6391" y="149451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Mastering Number EYFS and KS1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9AE19-6989-4EED-B4ED-4A978D587B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601" y="1862328"/>
            <a:ext cx="10515600" cy="435133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Systematic and structured scheme of work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</a:rPr>
              <a:t> based in deepening understanding of number and quantity.</a:t>
            </a: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It builds on our innate ability to process quantities visually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</a:rPr>
              <a:t> with graphics that expose mathematical structures. </a:t>
            </a: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This programme brings focus to teaching early calculation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</a:rPr>
              <a:t> that phonics programmes bring to teaching decoding.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F41146-CF5E-A640-9986-5680653C1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390650"/>
            <a:ext cx="4217437" cy="4076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973E7A-7001-D348-85FB-7C75938BCB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1632" y="5612678"/>
            <a:ext cx="2723322" cy="9883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BCF5BC-D752-1B4F-8B43-5481E6A88E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7032" y="5622307"/>
            <a:ext cx="1747630" cy="97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11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651FB7F-AC9B-5544-ABA9-F565364402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9587" y="293015"/>
            <a:ext cx="2953107" cy="16459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406EAD-52A7-459B-8D61-409704790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8239" y="-209551"/>
            <a:ext cx="4192541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Number Sense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9AE19-6989-4EED-B4ED-4A978D587B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781" y="1386676"/>
            <a:ext cx="12002219" cy="471034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</a:pPr>
            <a:r>
              <a:rPr lang="en-GB" sz="8800" dirty="0">
                <a:solidFill>
                  <a:schemeClr val="bg1"/>
                </a:solidFill>
              </a:rPr>
              <a:t>Daily ten-minute fluency sessions starting in January of Year 3</a:t>
            </a:r>
          </a:p>
          <a:p>
            <a:pPr>
              <a:lnSpc>
                <a:spcPct val="170000"/>
              </a:lnSpc>
            </a:pPr>
            <a:r>
              <a:rPr lang="en-GB" sz="8800" dirty="0">
                <a:solidFill>
                  <a:schemeClr val="bg1"/>
                </a:solidFill>
                <a:latin typeface="Century Gothic" panose="020B0502020202020204" pitchFamily="34" charset="0"/>
              </a:rPr>
              <a:t>The programme develops recall of 36 core multiplication facts. Fluency in these facts provides the foundation for </a:t>
            </a:r>
            <a:r>
              <a:rPr lang="en-GB" sz="8800" u="sng" dirty="0">
                <a:solidFill>
                  <a:schemeClr val="bg1"/>
                </a:solidFill>
                <a:latin typeface="Century Gothic" panose="020B0502020202020204" pitchFamily="34" charset="0"/>
              </a:rPr>
              <a:t>all</a:t>
            </a:r>
            <a:r>
              <a:rPr lang="en-GB" sz="8800" dirty="0">
                <a:solidFill>
                  <a:schemeClr val="bg1"/>
                </a:solidFill>
                <a:latin typeface="Century Gothic" panose="020B0502020202020204" pitchFamily="34" charset="0"/>
              </a:rPr>
              <a:t> written and mental multiplication and division. </a:t>
            </a:r>
          </a:p>
          <a:p>
            <a:pPr>
              <a:lnSpc>
                <a:spcPct val="170000"/>
              </a:lnSpc>
            </a:pPr>
            <a:r>
              <a:rPr lang="en-GB" sz="8800" dirty="0">
                <a:solidFill>
                  <a:schemeClr val="bg1"/>
                </a:solidFill>
              </a:rPr>
              <a:t>New facts are introduced and taught visually through the conceptual lessons, and aurally through the chanting of verbal sound patterns. </a:t>
            </a:r>
          </a:p>
          <a:p>
            <a:pPr>
              <a:lnSpc>
                <a:spcPct val="170000"/>
              </a:lnSpc>
            </a:pPr>
            <a:r>
              <a:rPr lang="en-GB" sz="8800" dirty="0">
                <a:solidFill>
                  <a:schemeClr val="bg1"/>
                </a:solidFill>
              </a:rPr>
              <a:t>Facts are learned to fluency through daily practice sessions with scores tracked daily and targeted support provided where needed.</a:t>
            </a:r>
          </a:p>
          <a:p>
            <a:pPr>
              <a:lnSpc>
                <a:spcPct val="170000"/>
              </a:lnSpc>
            </a:pPr>
            <a:r>
              <a:rPr lang="en-GB" sz="8800" dirty="0">
                <a:solidFill>
                  <a:schemeClr val="bg1"/>
                </a:solidFill>
                <a:latin typeface="Century Gothic" panose="020B0502020202020204" pitchFamily="34" charset="0"/>
              </a:rPr>
              <a:t>The programme is informed by research into the mathematical development of young children, particularly how children achieve automacity in multiplication facts. </a:t>
            </a:r>
          </a:p>
          <a:p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E37091-087E-BC45-BF65-22DB0AC7F1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657" y="333856"/>
            <a:ext cx="1494537" cy="70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147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-up of a table&#10;&#10;Description automatically generated">
            <a:extLst>
              <a:ext uri="{FF2B5EF4-FFF2-40B4-BE49-F238E27FC236}">
                <a16:creationId xmlns:a16="http://schemas.microsoft.com/office/drawing/2014/main" id="{65360F31-7389-D54D-8E85-920BD2C5C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64" y="155276"/>
            <a:ext cx="9917501" cy="4678067"/>
          </a:xfrm>
          <a:prstGeom prst="rect">
            <a:avLst/>
          </a:prstGeom>
        </p:spPr>
      </p:pic>
      <p:pic>
        <p:nvPicPr>
          <p:cNvPr id="12" name="Picture 11" descr="A blue sign with white text&#10;&#10;Description automatically generated">
            <a:extLst>
              <a:ext uri="{FF2B5EF4-FFF2-40B4-BE49-F238E27FC236}">
                <a16:creationId xmlns:a16="http://schemas.microsoft.com/office/drawing/2014/main" id="{67162036-583E-964C-BE1B-E8B57FEC14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20" y="5021365"/>
            <a:ext cx="6892845" cy="16813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EDAA13-8A96-B143-A27E-300BD67EB7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664" y="5214302"/>
            <a:ext cx="2737231" cy="129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502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06EAD-52A7-459B-8D61-409704790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3661" y="-430906"/>
            <a:ext cx="10515600" cy="1325563"/>
          </a:xfrm>
        </p:spPr>
        <p:txBody>
          <a:bodyPr>
            <a:norm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Multiplication Facts in our Maths Curriculum</a:t>
            </a:r>
          </a:p>
        </p:txBody>
      </p:sp>
      <p:pic>
        <p:nvPicPr>
          <p:cNvPr id="4" name="Picture 3" descr="A white grid with black text&#10;&#10;Description automatically generated">
            <a:extLst>
              <a:ext uri="{FF2B5EF4-FFF2-40B4-BE49-F238E27FC236}">
                <a16:creationId xmlns:a16="http://schemas.microsoft.com/office/drawing/2014/main" id="{F2E718CB-605A-B64A-8336-0E49A5EF6D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1" t="1031" r="1471" b="2321"/>
          <a:stretch/>
        </p:blipFill>
        <p:spPr>
          <a:xfrm>
            <a:off x="939901" y="465826"/>
            <a:ext cx="10312197" cy="621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180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206D841-6EED-9944-9111-32E124A7FF53}"/>
              </a:ext>
            </a:extLst>
          </p:cNvPr>
          <p:cNvSpPr/>
          <p:nvPr/>
        </p:nvSpPr>
        <p:spPr>
          <a:xfrm>
            <a:off x="0" y="4329111"/>
            <a:ext cx="12192000" cy="22145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F867DF4-8222-BA4A-9482-80C7ABC8026D}"/>
              </a:ext>
            </a:extLst>
          </p:cNvPr>
          <p:cNvSpPr/>
          <p:nvPr/>
        </p:nvSpPr>
        <p:spPr>
          <a:xfrm>
            <a:off x="0" y="1143001"/>
            <a:ext cx="12192000" cy="13858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1BD5C0A-42DD-474C-951F-857583569AB5}"/>
              </a:ext>
            </a:extLst>
          </p:cNvPr>
          <p:cNvSpPr/>
          <p:nvPr/>
        </p:nvSpPr>
        <p:spPr>
          <a:xfrm>
            <a:off x="0" y="458476"/>
            <a:ext cx="12192000" cy="4505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/>
              <a:t>Mathematical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60704-1ECF-FF47-BB02-0DDE7BD8EE23}"/>
              </a:ext>
            </a:extLst>
          </p:cNvPr>
          <p:cNvSpPr txBox="1">
            <a:spLocks/>
          </p:cNvSpPr>
          <p:nvPr/>
        </p:nvSpPr>
        <p:spPr>
          <a:xfrm>
            <a:off x="0" y="1604512"/>
            <a:ext cx="12001500" cy="479501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Mathematical thinking is central to deep and sustainable learning.</a:t>
            </a:r>
          </a:p>
          <a:p>
            <a:endParaRPr lang="en-GB" sz="3200" dirty="0"/>
          </a:p>
          <a:p>
            <a:pPr marL="342900" indent="-342900">
              <a:buChar char="•"/>
            </a:pPr>
            <a:endParaRPr lang="en-GB" sz="3600" dirty="0"/>
          </a:p>
          <a:p>
            <a:r>
              <a:rPr lang="en-GB" dirty="0"/>
              <a:t>Taught ideas that are understood deeply are </a:t>
            </a:r>
            <a:r>
              <a:rPr lang="en-GB" b="1" dirty="0"/>
              <a:t>not just ‘received’ passively but worked on by </a:t>
            </a:r>
          </a:p>
          <a:p>
            <a:r>
              <a:rPr lang="en-GB" b="1" dirty="0"/>
              <a:t>the student</a:t>
            </a:r>
            <a:r>
              <a:rPr lang="en-GB" dirty="0"/>
              <a:t>. They need to be thought about, reasoned with and discussed.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3100" dirty="0"/>
          </a:p>
          <a:p>
            <a:r>
              <a:rPr lang="en-GB" sz="3100" b="1" dirty="0"/>
              <a:t>Mathematical thinking involves:</a:t>
            </a:r>
          </a:p>
          <a:p>
            <a:endParaRPr lang="en-GB" sz="2900" dirty="0"/>
          </a:p>
          <a:p>
            <a:pPr lvl="1"/>
            <a:r>
              <a:rPr lang="en-GB" sz="2900" dirty="0"/>
              <a:t>looking for </a:t>
            </a:r>
            <a:r>
              <a:rPr lang="en-GB" sz="2900" b="1" dirty="0"/>
              <a:t>patterns</a:t>
            </a:r>
            <a:r>
              <a:rPr lang="en-GB" sz="2900" dirty="0"/>
              <a:t> to discern </a:t>
            </a:r>
            <a:r>
              <a:rPr lang="en-GB" sz="2900" b="1" dirty="0"/>
              <a:t>structures</a:t>
            </a:r>
            <a:endParaRPr lang="en-GB" sz="2900" dirty="0"/>
          </a:p>
          <a:p>
            <a:pPr lvl="1"/>
            <a:endParaRPr lang="en-GB" sz="2900" dirty="0"/>
          </a:p>
          <a:p>
            <a:pPr lvl="1"/>
            <a:r>
              <a:rPr lang="en-GB" sz="2900" dirty="0"/>
              <a:t>looking for </a:t>
            </a:r>
            <a:r>
              <a:rPr lang="en-GB" sz="2900" b="1" dirty="0"/>
              <a:t>relationships</a:t>
            </a:r>
            <a:r>
              <a:rPr lang="en-GB" sz="2900" dirty="0"/>
              <a:t> and </a:t>
            </a:r>
            <a:r>
              <a:rPr lang="en-GB" sz="2900" b="1" dirty="0"/>
              <a:t>connecting ideas</a:t>
            </a:r>
          </a:p>
          <a:p>
            <a:pPr lvl="1"/>
            <a:endParaRPr lang="en-GB" sz="2900" dirty="0"/>
          </a:p>
          <a:p>
            <a:pPr lvl="1"/>
            <a:r>
              <a:rPr lang="en-GB" sz="2900" b="1" dirty="0"/>
              <a:t>  reasoning logically</a:t>
            </a:r>
            <a:r>
              <a:rPr lang="en-GB" sz="2900" dirty="0"/>
              <a:t>, </a:t>
            </a:r>
            <a:r>
              <a:rPr lang="en-GB" sz="2900" b="1" dirty="0"/>
              <a:t>explaining</a:t>
            </a:r>
            <a:r>
              <a:rPr lang="en-GB" sz="2900" dirty="0"/>
              <a:t>, </a:t>
            </a:r>
            <a:r>
              <a:rPr lang="en-GB" sz="2900" b="1" dirty="0"/>
              <a:t>conjecturing</a:t>
            </a:r>
            <a:r>
              <a:rPr lang="en-GB" sz="2900" dirty="0"/>
              <a:t> and </a:t>
            </a:r>
            <a:r>
              <a:rPr lang="en-GB" sz="2900" b="1" dirty="0"/>
              <a:t>proving</a:t>
            </a:r>
            <a:r>
              <a:rPr lang="en-GB" sz="2900" dirty="0"/>
              <a:t>.</a:t>
            </a:r>
          </a:p>
          <a:p>
            <a:pPr marL="914400" lvl="1" indent="-457200">
              <a:buFont typeface="+mj-lt"/>
              <a:buAutoNum type="alphaLcPeriod"/>
            </a:pPr>
            <a:endParaRPr lang="en-GB" sz="7600" dirty="0"/>
          </a:p>
        </p:txBody>
      </p:sp>
    </p:spTree>
    <p:extLst>
      <p:ext uri="{BB962C8B-B14F-4D97-AF65-F5344CB8AC3E}">
        <p14:creationId xmlns:p14="http://schemas.microsoft.com/office/powerpoint/2010/main" val="173694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D3447-50CA-C34A-B7F6-83C65577A9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526" y="1044575"/>
            <a:ext cx="12201526" cy="809625"/>
          </a:xfrm>
        </p:spPr>
        <p:txBody>
          <a:bodyPr>
            <a:normAutofit/>
          </a:bodyPr>
          <a:lstStyle/>
          <a:p>
            <a:r>
              <a:rPr lang="en-US" sz="4400" b="1" dirty="0"/>
              <a:t>How do we support higher attainers?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0B60B6-C494-E641-B37E-00A75C54DA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7312" y="2518362"/>
            <a:ext cx="10834688" cy="4500562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/>
              <a:t>Encourage flexible thinking.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/>
              <a:t>Encourage multiple methods.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/>
              <a:t>Challenge them to spot patterns and make connections.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/>
              <a:t>Support creative thinking.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B1BFAD-F328-9C40-AA44-3149E6B96719}"/>
              </a:ext>
            </a:extLst>
          </p:cNvPr>
          <p:cNvSpPr/>
          <p:nvPr/>
        </p:nvSpPr>
        <p:spPr>
          <a:xfrm>
            <a:off x="0" y="458476"/>
            <a:ext cx="12192000" cy="4505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/>
              <a:t>Mathematical Thinking</a:t>
            </a:r>
          </a:p>
        </p:txBody>
      </p:sp>
    </p:spTree>
    <p:extLst>
      <p:ext uri="{BB962C8B-B14F-4D97-AF65-F5344CB8AC3E}">
        <p14:creationId xmlns:p14="http://schemas.microsoft.com/office/powerpoint/2010/main" val="1441261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D3447-50CA-C34A-B7F6-83C65577A9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526" y="1044575"/>
            <a:ext cx="12201526" cy="809625"/>
          </a:xfrm>
        </p:spPr>
        <p:txBody>
          <a:bodyPr>
            <a:normAutofit/>
          </a:bodyPr>
          <a:lstStyle/>
          <a:p>
            <a:r>
              <a:rPr lang="en-US" sz="4400" b="1" dirty="0"/>
              <a:t>Useful Questions to challenge children: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0B60B6-C494-E641-B37E-00A75C54DA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7312" y="2132599"/>
            <a:ext cx="10834688" cy="4500562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/>
              <a:t>How many ways can you find?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/>
              <a:t>Where did I go wrong? What should I have done?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/>
              <a:t>Is that the only answer? How do you know?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/>
              <a:t>Find another example. Find a non-example.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/>
              <a:t>Convince me this is true.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B1BFAD-F328-9C40-AA44-3149E6B96719}"/>
              </a:ext>
            </a:extLst>
          </p:cNvPr>
          <p:cNvSpPr/>
          <p:nvPr/>
        </p:nvSpPr>
        <p:spPr>
          <a:xfrm>
            <a:off x="0" y="458476"/>
            <a:ext cx="12192000" cy="4505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/>
              <a:t>Mathematical Thinking</a:t>
            </a:r>
          </a:p>
        </p:txBody>
      </p:sp>
    </p:spTree>
    <p:extLst>
      <p:ext uri="{BB962C8B-B14F-4D97-AF65-F5344CB8AC3E}">
        <p14:creationId xmlns:p14="http://schemas.microsoft.com/office/powerpoint/2010/main" val="5633064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3DDB1-12C3-4C0D-ABF2-05794D0FB3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50108" y="-48246"/>
            <a:ext cx="12542108" cy="829084"/>
          </a:xfrm>
        </p:spPr>
        <p:txBody>
          <a:bodyPr>
            <a:normAutofit/>
          </a:bodyPr>
          <a:lstStyle/>
          <a:p>
            <a:r>
              <a:rPr lang="en-GB" sz="3200" dirty="0"/>
              <a:t>Useful resources to support your children at home.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4CA1F3-E6B9-2140-B566-17CE1EF5CE3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6627" y="919045"/>
            <a:ext cx="1996964" cy="1077310"/>
          </a:xfrm>
          <a:prstGeom prst="rect">
            <a:avLst/>
          </a:prstGeom>
        </p:spPr>
      </p:pic>
      <p:pic>
        <p:nvPicPr>
          <p:cNvPr id="5" name="Picture 4" descr="A cellphone with a screen showing maths&#10;&#10;Description automatically generated">
            <a:extLst>
              <a:ext uri="{FF2B5EF4-FFF2-40B4-BE49-F238E27FC236}">
                <a16:creationId xmlns:a16="http://schemas.microsoft.com/office/drawing/2014/main" id="{9C215335-FDF5-C84B-89FF-6CBC562068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607" y="2486316"/>
            <a:ext cx="3066693" cy="33709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E40366-D402-C845-9BF3-4712710B49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353" y="5925377"/>
            <a:ext cx="9582919" cy="829084"/>
          </a:xfrm>
          <a:prstGeom prst="rect">
            <a:avLst/>
          </a:prstGeom>
        </p:spPr>
      </p:pic>
      <p:pic>
        <p:nvPicPr>
          <p:cNvPr id="9" name="Picture 8" descr="A person standing in front of a black board with text&#10;&#10;Description automatically generated">
            <a:extLst>
              <a:ext uri="{FF2B5EF4-FFF2-40B4-BE49-F238E27FC236}">
                <a16:creationId xmlns:a16="http://schemas.microsoft.com/office/drawing/2014/main" id="{D8F6FA32-A390-C842-8443-2A5FF1C762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274" y="3163350"/>
            <a:ext cx="3066693" cy="2626983"/>
          </a:xfrm>
          <a:prstGeom prst="rect">
            <a:avLst/>
          </a:prstGeom>
        </p:spPr>
      </p:pic>
      <p:pic>
        <p:nvPicPr>
          <p:cNvPr id="11" name="Picture 10" descr="A screenshot of a game&#10;&#10;Description automatically generated">
            <a:extLst>
              <a:ext uri="{FF2B5EF4-FFF2-40B4-BE49-F238E27FC236}">
                <a16:creationId xmlns:a16="http://schemas.microsoft.com/office/drawing/2014/main" id="{96688DB1-F3FC-F04A-8F5F-234B733137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602" y="2789851"/>
            <a:ext cx="2071356" cy="290495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42A90F87-A32E-FA4F-87BA-9732F6177C92}"/>
              </a:ext>
            </a:extLst>
          </p:cNvPr>
          <p:cNvSpPr txBox="1">
            <a:spLocks/>
          </p:cNvSpPr>
          <p:nvPr/>
        </p:nvSpPr>
        <p:spPr>
          <a:xfrm>
            <a:off x="3577226" y="1926701"/>
            <a:ext cx="12542108" cy="8290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b="1" dirty="0"/>
              <a:t> Termly Booklets</a:t>
            </a:r>
          </a:p>
        </p:txBody>
      </p:sp>
      <p:pic>
        <p:nvPicPr>
          <p:cNvPr id="14" name="Picture 13" descr="A green background with orange text&#10;&#10;Description automatically generated">
            <a:extLst>
              <a:ext uri="{FF2B5EF4-FFF2-40B4-BE49-F238E27FC236}">
                <a16:creationId xmlns:a16="http://schemas.microsoft.com/office/drawing/2014/main" id="{A7BFEAAC-7E10-5440-BB75-0C19727CB7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497" y="1032254"/>
            <a:ext cx="7104452" cy="1223487"/>
          </a:xfrm>
          <a:prstGeom prst="rect">
            <a:avLst/>
          </a:prstGeom>
        </p:spPr>
      </p:pic>
      <p:pic>
        <p:nvPicPr>
          <p:cNvPr id="16" name="Picture 15" descr="A colorful text on a blue background&#10;&#10;Description automatically generated">
            <a:extLst>
              <a:ext uri="{FF2B5EF4-FFF2-40B4-BE49-F238E27FC236}">
                <a16:creationId xmlns:a16="http://schemas.microsoft.com/office/drawing/2014/main" id="{9BF7B70E-9B2B-B14B-94D9-20B03C5A42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51" y="2172530"/>
            <a:ext cx="2529763" cy="78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9004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3DDB1-12C3-4C0D-ABF2-05794D0FB3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78954"/>
            <a:ext cx="9144000" cy="2387600"/>
          </a:xfrm>
        </p:spPr>
        <p:txBody>
          <a:bodyPr/>
          <a:lstStyle/>
          <a:p>
            <a:r>
              <a:rPr lang="en-GB" dirty="0"/>
              <a:t>Questions or comments?</a:t>
            </a:r>
          </a:p>
        </p:txBody>
      </p:sp>
    </p:spTree>
    <p:extLst>
      <p:ext uri="{BB962C8B-B14F-4D97-AF65-F5344CB8AC3E}">
        <p14:creationId xmlns:p14="http://schemas.microsoft.com/office/powerpoint/2010/main" val="651103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h4ee7a518c8d491bb55691f6c5ea8faa xmlns="c0d8ff7c-557b-4c45-87cd-805a5611e674">
      <Terms xmlns="http://schemas.microsoft.com/office/infopath/2007/PartnerControls"/>
    </h4ee7a518c8d491bb55691f6c5ea8faa>
    <n425d9c5c1af48c486cb7c4711056e28 xmlns="c0d8ff7c-557b-4c45-87cd-805a5611e674">
      <Terms xmlns="http://schemas.microsoft.com/office/infopath/2007/PartnerControls"/>
    </n425d9c5c1af48c486cb7c4711056e28>
    <KS xmlns="c0d8ff7c-557b-4c45-87cd-805a5611e674" xsi:nil="true"/>
    <Year xmlns="c0d8ff7c-557b-4c45-87cd-805a5611e674" xsi:nil="true"/>
    <Lesson xmlns="c0d8ff7c-557b-4c45-87cd-805a5611e674" xsi:nil="true"/>
    <h4bb76aad4b541aa9e2e9eb5d73b9be4 xmlns="c0d8ff7c-557b-4c45-87cd-805a5611e674">
      <Terms xmlns="http://schemas.microsoft.com/office/infopath/2007/PartnerControls"/>
    </h4bb76aad4b541aa9e2e9eb5d73b9be4>
    <CustomTags xmlns="c0d8ff7c-557b-4c45-87cd-805a5611e674" xsi:nil="true"/>
    <PersonalIdentificationData xmlns="c0d8ff7c-557b-4c45-87cd-805a5611e674" xsi:nil="true"/>
    <e39f48d0431a464cb420aef00cce5c09 xmlns="c0d8ff7c-557b-4c45-87cd-805a5611e674">
      <Terms xmlns="http://schemas.microsoft.com/office/infopath/2007/PartnerControls"/>
    </e39f48d0431a464cb420aef00cce5c09>
    <TaxCatchAll xmlns="c0d8ff7c-557b-4c45-87cd-805a5611e674" xsi:nil="true"/>
    <c9f2e0e270a7437190cbf9d7d7629f43 xmlns="c0d8ff7c-557b-4c45-87cd-805a5611e674">
      <Terms xmlns="http://schemas.microsoft.com/office/infopath/2007/PartnerControls"/>
    </c9f2e0e270a7437190cbf9d7d7629f43>
    <CurriculumSubject xmlns="c0d8ff7c-557b-4c45-87cd-805a5611e674">Mathematics</CurriculumSubject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AB20EFAE544E34CAEEEF09A6395E002" ma:contentTypeVersion="21" ma:contentTypeDescription="Create a new document." ma:contentTypeScope="" ma:versionID="3ff984657ad4a2a49710cf56045b8dd2">
  <xsd:schema xmlns:xsd="http://www.w3.org/2001/XMLSchema" xmlns:xs="http://www.w3.org/2001/XMLSchema" xmlns:p="http://schemas.microsoft.com/office/2006/metadata/properties" xmlns:ns2="c0d8ff7c-557b-4c45-87cd-805a5611e674" xmlns:ns3="27089acf-925e-40a2-a9be-4616612b4072" targetNamespace="http://schemas.microsoft.com/office/2006/metadata/properties" ma:root="true" ma:fieldsID="28de7e52e8c036529757df969224c26f" ns2:_="" ns3:_="">
    <xsd:import namespace="c0d8ff7c-557b-4c45-87cd-805a5611e674"/>
    <xsd:import namespace="27089acf-925e-40a2-a9be-4616612b4072"/>
    <xsd:element name="properties">
      <xsd:complexType>
        <xsd:sequence>
          <xsd:element name="documentManagement">
            <xsd:complexType>
              <xsd:all>
                <xsd:element ref="ns2:n425d9c5c1af48c486cb7c4711056e28" minOccurs="0"/>
                <xsd:element ref="ns2:TaxCatchAll" minOccurs="0"/>
                <xsd:element ref="ns2:KS" minOccurs="0"/>
                <xsd:element ref="ns2:h4bb76aad4b541aa9e2e9eb5d73b9be4" minOccurs="0"/>
                <xsd:element ref="ns2:e39f48d0431a464cb420aef00cce5c09" minOccurs="0"/>
                <xsd:element ref="ns2:h4ee7a518c8d491bb55691f6c5ea8faa" minOccurs="0"/>
                <xsd:element ref="ns2:c9f2e0e270a7437190cbf9d7d7629f43" minOccurs="0"/>
                <xsd:element ref="ns2:Year" minOccurs="0"/>
                <xsd:element ref="ns2:Lesson" minOccurs="0"/>
                <xsd:element ref="ns2:CustomTags" minOccurs="0"/>
                <xsd:element ref="ns2:PersonalIdentificationData" minOccurs="0"/>
                <xsd:element ref="ns2:CurriculumSubject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d8ff7c-557b-4c45-87cd-805a5611e674" elementFormDefault="qualified">
    <xsd:import namespace="http://schemas.microsoft.com/office/2006/documentManagement/types"/>
    <xsd:import namespace="http://schemas.microsoft.com/office/infopath/2007/PartnerControls"/>
    <xsd:element name="n425d9c5c1af48c486cb7c4711056e28" ma:index="9" nillable="true" ma:taxonomy="true" ma:internalName="n425d9c5c1af48c486cb7c4711056e28" ma:taxonomyFieldName="Staff_x0020_Category" ma:displayName="Staff Category" ma:default="" ma:fieldId="{7425d9c5-c1af-48c4-86cb-7c4711056e28}" ma:sspId="c1d59907-9e8f-47b5-bf29-89a5786a22de" ma:termSetId="4c888bba-d98b-490b-8b7d-bd9fda4b6f0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5f2a3d11-f074-444d-af49-a047b6d928bd}" ma:internalName="TaxCatchAll" ma:showField="CatchAllData" ma:web="c0d8ff7c-557b-4c45-87cd-805a5611e6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KS" ma:index="11" nillable="true" ma:displayName="Key Stage" ma:default="" ma:internalName="KS">
      <xsd:simpleType>
        <xsd:restriction base="dms:Choice">
          <xsd:enumeration value="Foundation"/>
          <xsd:enumeration value="KS1"/>
          <xsd:enumeration value="KS2"/>
          <xsd:enumeration value="KS3"/>
          <xsd:enumeration value="KS4"/>
          <xsd:enumeration value="KS5"/>
        </xsd:restriction>
      </xsd:simpleType>
    </xsd:element>
    <xsd:element name="h4bb76aad4b541aa9e2e9eb5d73b9be4" ma:index="13" nillable="true" ma:taxonomy="true" ma:internalName="h4bb76aad4b541aa9e2e9eb5d73b9be4" ma:taxonomyFieldName="Topic" ma:displayName="Topic" ma:default="" ma:fieldId="{14bb76aa-d4b5-41aa-9e2e-9eb5d73b9be4}" ma:sspId="c1d59907-9e8f-47b5-bf29-89a5786a22de" ma:termSetId="c129a33a-a048-44f5-8ecd-45fd925b7fd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e39f48d0431a464cb420aef00cce5c09" ma:index="15" nillable="true" ma:taxonomy="true" ma:internalName="e39f48d0431a464cb420aef00cce5c09" ma:taxonomyFieldName="ExamBoard" ma:displayName="Exam Board" ma:default="" ma:fieldId="{e39f48d0-431a-464c-b420-aef00cce5c09}" ma:sspId="c1d59907-9e8f-47b5-bf29-89a5786a22de" ma:termSetId="68ac8554-9e3f-490b-9c5e-14eb495659e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h4ee7a518c8d491bb55691f6c5ea8faa" ma:index="17" nillable="true" ma:taxonomy="true" ma:internalName="h4ee7a518c8d491bb55691f6c5ea8faa" ma:taxonomyFieldName="Week" ma:displayName="Week" ma:default="" ma:fieldId="{14ee7a51-8c8d-491b-b556-91f6c5ea8faa}" ma:sspId="c1d59907-9e8f-47b5-bf29-89a5786a22de" ma:termSetId="0f0065a2-a4b2-417b-b404-90fdb1ae93c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9f2e0e270a7437190cbf9d7d7629f43" ma:index="19" nillable="true" ma:taxonomy="true" ma:internalName="c9f2e0e270a7437190cbf9d7d7629f43" ma:taxonomyFieldName="Term" ma:displayName="Term" ma:default="" ma:fieldId="{c9f2e0e2-70a7-4371-90cb-f9d7d7629f43}" ma:sspId="c1d59907-9e8f-47b5-bf29-89a5786a22de" ma:termSetId="fa1eecc0-5899-47f5-ae84-da2575ebdd7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Year" ma:index="20" nillable="true" ma:displayName="Year" ma:default="" ma:internalName="Year">
      <xsd:simpleType>
        <xsd:restriction base="dms:Choice">
          <xsd:enumeration value="R"/>
          <xsd:enumeration value="1"/>
          <xsd:enumeration value="2"/>
          <xsd:enumeration value="3"/>
          <xsd:enumeration value="4"/>
          <xsd:enumeration value="5"/>
          <xsd:enumeration value="6"/>
          <xsd:enumeration value="7"/>
          <xsd:enumeration value="8"/>
          <xsd:enumeration value="9"/>
          <xsd:enumeration value="10"/>
          <xsd:enumeration value="11"/>
          <xsd:enumeration value="12"/>
          <xsd:enumeration value="13"/>
        </xsd:restriction>
      </xsd:simpleType>
    </xsd:element>
    <xsd:element name="Lesson" ma:index="21" nillable="true" ma:displayName="Lesson" ma:default="" ma:internalName="Lesson">
      <xsd:simpleType>
        <xsd:restriction base="dms:Text"/>
      </xsd:simpleType>
    </xsd:element>
    <xsd:element name="CustomTags" ma:index="22" nillable="true" ma:displayName="Custom Tags" ma:default="" ma:internalName="CustomTags">
      <xsd:simpleType>
        <xsd:restriction base="dms:Text"/>
      </xsd:simpleType>
    </xsd:element>
    <xsd:element name="PersonalIdentificationData" ma:index="23" nillable="true" ma:displayName="Personal Identification Data" ma:default="" ma:internalName="PersonalIdentificationData">
      <xsd:simpleType>
        <xsd:restriction base="dms:Choice">
          <xsd:enumeration value="No"/>
          <xsd:enumeration value="Yes"/>
        </xsd:restriction>
      </xsd:simpleType>
    </xsd:element>
    <xsd:element name="CurriculumSubject" ma:index="24" nillable="true" ma:displayName="Curriculum Subject" ma:default="Mathematics" ma:internalName="CurriculumSubjec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089acf-925e-40a2-a9be-4616612b40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295B72B-A1BA-4216-88EB-FD83C9A63C1A}">
  <ds:schemaRefs>
    <ds:schemaRef ds:uri="60b2bb57-997a-4b27-8b77-92709f326dd3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e49f3ff1-a4a1-4399-bd75-d80bd87e6793"/>
    <ds:schemaRef ds:uri="c0d8ff7c-557b-4c45-87cd-805a5611e674"/>
  </ds:schemaRefs>
</ds:datastoreItem>
</file>

<file path=customXml/itemProps2.xml><?xml version="1.0" encoding="utf-8"?>
<ds:datastoreItem xmlns:ds="http://schemas.openxmlformats.org/officeDocument/2006/customXml" ds:itemID="{1B51937E-8931-41D6-BED9-0C408CB5E6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d8ff7c-557b-4c45-87cd-805a5611e674"/>
    <ds:schemaRef ds:uri="27089acf-925e-40a2-a9be-4616612b40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BF6047-E8A3-4385-AE54-F03439641E2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5729</TotalTime>
  <Words>1283</Words>
  <Application>Microsoft Office PowerPoint</Application>
  <PresentationFormat>Widescreen</PresentationFormat>
  <Paragraphs>214</Paragraphs>
  <Slides>31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Cambria Math</vt:lpstr>
      <vt:lpstr>Century Gothic</vt:lpstr>
      <vt:lpstr>Office Theme</vt:lpstr>
      <vt:lpstr>PowerPoint Presentation</vt:lpstr>
      <vt:lpstr>Mastery is..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Year 6</vt:lpstr>
      <vt:lpstr>PowerPoint Presentation</vt:lpstr>
      <vt:lpstr>PowerPoint Presentation</vt:lpstr>
      <vt:lpstr>PowerPoint Presentation</vt:lpstr>
      <vt:lpstr>What does it mean to be a fluent mathematician?</vt:lpstr>
      <vt:lpstr>PowerPoint Presentation</vt:lpstr>
      <vt:lpstr>PowerPoint Presentation</vt:lpstr>
      <vt:lpstr>Mastering Number EYFS and KS1</vt:lpstr>
      <vt:lpstr>Number Sense</vt:lpstr>
      <vt:lpstr>PowerPoint Presentation</vt:lpstr>
      <vt:lpstr>Multiplication Facts in our Maths Curriculum</vt:lpstr>
      <vt:lpstr>PowerPoint Presentation</vt:lpstr>
      <vt:lpstr>How do we support higher attainers?</vt:lpstr>
      <vt:lpstr>Useful Questions to challenge children:</vt:lpstr>
      <vt:lpstr>Useful resources to support your children at home.</vt:lpstr>
      <vt:lpstr>Questions or comments?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Franklin</dc:creator>
  <cp:lastModifiedBy>Samantha Rowe</cp:lastModifiedBy>
  <cp:revision>20</cp:revision>
  <dcterms:created xsi:type="dcterms:W3CDTF">2020-12-09T12:21:32Z</dcterms:created>
  <dcterms:modified xsi:type="dcterms:W3CDTF">2025-10-25T11:53:13Z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0x0101005AB20EFAE544E34CAEEEF09A6395E002</vt:lpwstr>
  </property>
</Properties>
</file>