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4"/>
  </p:sldMasterIdLst>
  <p:notesMasterIdLst>
    <p:notesMasterId r:id="rId23"/>
  </p:notesMasterIdLst>
  <p:sldIdLst>
    <p:sldId id="1232" r:id="rId5"/>
    <p:sldId id="1212" r:id="rId6"/>
    <p:sldId id="1213" r:id="rId7"/>
    <p:sldId id="1214" r:id="rId8"/>
    <p:sldId id="1216" r:id="rId9"/>
    <p:sldId id="1217" r:id="rId10"/>
    <p:sldId id="1218" r:id="rId11"/>
    <p:sldId id="1219" r:id="rId12"/>
    <p:sldId id="1228" r:id="rId13"/>
    <p:sldId id="1226" r:id="rId14"/>
    <p:sldId id="1227" r:id="rId15"/>
    <p:sldId id="1221" r:id="rId16"/>
    <p:sldId id="1222" r:id="rId17"/>
    <p:sldId id="1229" r:id="rId18"/>
    <p:sldId id="1223" r:id="rId19"/>
    <p:sldId id="1224" r:id="rId20"/>
    <p:sldId id="1225" r:id="rId21"/>
    <p:sldId id="123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2C35"/>
    <a:srgbClr val="97D0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507660-2647-4B32-BDDE-7D9412D4FCD3}" v="127" dt="2026-02-09T17:14:57.486"/>
    <p1510:client id="{AE2E4DE1-8E5B-714D-9C92-A31268282764}" v="79" dt="2026-02-09T11:25:15.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341"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B9ECD0-7723-4F06-8DA8-4DF9D9D7A5C9}" type="datetimeFigureOut">
              <a:t>3/15/2026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D5B265-5D1A-4F5B-A1F6-7893B21EFFDF}" type="slidenum">
              <a:t>‹#›</a:t>
            </a:fld>
            <a:endParaRPr lang="en-US"/>
          </a:p>
        </p:txBody>
      </p:sp>
    </p:spTree>
    <p:extLst>
      <p:ext uri="{BB962C8B-B14F-4D97-AF65-F5344CB8AC3E}">
        <p14:creationId xmlns:p14="http://schemas.microsoft.com/office/powerpoint/2010/main" val="1512081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TextBox 8"/>
          <p:cNvSpPr txBox="1"/>
          <p:nvPr userDrawn="1"/>
        </p:nvSpPr>
        <p:spPr>
          <a:xfrm>
            <a:off x="2673400" y="5426315"/>
            <a:ext cx="6845196" cy="338554"/>
          </a:xfrm>
          <a:prstGeom prst="rect">
            <a:avLst/>
          </a:prstGeom>
          <a:noFill/>
        </p:spPr>
        <p:txBody>
          <a:bodyPr wrap="square" rtlCol="0">
            <a:spAutoFit/>
          </a:bodyPr>
          <a:lstStyle/>
          <a:p>
            <a:pPr algn="ctr"/>
            <a:r>
              <a:rPr lang="en-GB" sz="1600" i="0" kern="1200">
                <a:solidFill>
                  <a:schemeClr val="accent3">
                    <a:lumMod val="60000"/>
                    <a:lumOff val="40000"/>
                  </a:schemeClr>
                </a:solidFill>
                <a:effectLst/>
                <a:latin typeface="Century Gothic" panose="020B0502020202020204" pitchFamily="34" charset="0"/>
                <a:ea typeface="+mn-ea"/>
                <a:cs typeface="+mn-cs"/>
              </a:rPr>
              <a:t>Seeing possibilities, realising dreams</a:t>
            </a:r>
            <a:endParaRPr lang="en-GB" sz="1600" i="0">
              <a:solidFill>
                <a:schemeClr val="accent3">
                  <a:lumMod val="60000"/>
                  <a:lumOff val="40000"/>
                </a:schemeClr>
              </a:solidFill>
              <a:latin typeface="Century Gothic" panose="020B0502020202020204" pitchFamily="34" charset="0"/>
            </a:endParaRPr>
          </a:p>
        </p:txBody>
      </p:sp>
      <p:pic>
        <p:nvPicPr>
          <p:cNvPr id="6" name="Picture 2" descr="C:\Users\Paul\Desktop\john todo\branding\compassnewlogo.png">
            <a:extLst>
              <a:ext uri="{FF2B5EF4-FFF2-40B4-BE49-F238E27FC236}">
                <a16:creationId xmlns:a16="http://schemas.microsoft.com/office/drawing/2014/main" id="{F8AF960F-6D09-40A8-B3FD-0B69DBEDEF6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575718" y="3793007"/>
            <a:ext cx="5040560" cy="161635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close up of a clock&#10;&#10;Description automatically generated">
            <a:extLst>
              <a:ext uri="{FF2B5EF4-FFF2-40B4-BE49-F238E27FC236}">
                <a16:creationId xmlns:a16="http://schemas.microsoft.com/office/drawing/2014/main" id="{28B045BD-B997-4A4A-9EF6-D2436226EC33}"/>
              </a:ext>
            </a:extLst>
          </p:cNvPr>
          <p:cNvPicPr>
            <a:picLocks noChangeAspect="1"/>
          </p:cNvPicPr>
          <p:nvPr userDrawn="1"/>
        </p:nvPicPr>
        <p:blipFill rotWithShape="1">
          <a:blip r:embed="rId3" cstate="print">
            <a:alphaModFix amt="40000"/>
            <a:extLst>
              <a:ext uri="{28A0092B-C50C-407E-A947-70E740481C1C}">
                <a14:useLocalDpi xmlns:a14="http://schemas.microsoft.com/office/drawing/2010/main" val="0"/>
              </a:ext>
            </a:extLst>
          </a:blip>
          <a:srcRect t="46823" r="37527"/>
          <a:stretch/>
        </p:blipFill>
        <p:spPr>
          <a:xfrm>
            <a:off x="5671830" y="0"/>
            <a:ext cx="6520170" cy="5553095"/>
          </a:xfrm>
          <a:prstGeom prst="rect">
            <a:avLst/>
          </a:prstGeom>
        </p:spPr>
      </p:pic>
    </p:spTree>
    <p:extLst>
      <p:ext uri="{BB962C8B-B14F-4D97-AF65-F5344CB8AC3E}">
        <p14:creationId xmlns:p14="http://schemas.microsoft.com/office/powerpoint/2010/main" val="388501243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Picture 2" descr="A picture containing object&#10;&#10;Description automatically generated">
            <a:extLst>
              <a:ext uri="{FF2B5EF4-FFF2-40B4-BE49-F238E27FC236}">
                <a16:creationId xmlns:a16="http://schemas.microsoft.com/office/drawing/2014/main" id="{DA51012F-89C3-44AF-9EE0-7F1AB4879B5F}"/>
              </a:ext>
            </a:extLst>
          </p:cNvPr>
          <p:cNvPicPr>
            <a:picLocks noChangeAspect="1"/>
          </p:cNvPicPr>
          <p:nvPr userDrawn="1"/>
        </p:nvPicPr>
        <p:blipFill rotWithShape="1">
          <a:blip r:embed="rId2" cstate="print">
            <a:alphaModFix amt="28000"/>
            <a:extLst>
              <a:ext uri="{28A0092B-C50C-407E-A947-70E740481C1C}">
                <a14:useLocalDpi xmlns:a14="http://schemas.microsoft.com/office/drawing/2010/main" val="0"/>
              </a:ext>
            </a:extLst>
          </a:blip>
          <a:srcRect r="30852" b="32781"/>
          <a:stretch/>
        </p:blipFill>
        <p:spPr>
          <a:xfrm>
            <a:off x="5636117" y="495041"/>
            <a:ext cx="6555883" cy="6376541"/>
          </a:xfrm>
          <a:prstGeom prst="rect">
            <a:avLst/>
          </a:prstGeom>
        </p:spPr>
      </p:pic>
      <p:sp>
        <p:nvSpPr>
          <p:cNvPr id="9" name="Slide Number Placeholder 17"/>
          <p:cNvSpPr>
            <a:spLocks noGrp="1"/>
          </p:cNvSpPr>
          <p:nvPr>
            <p:ph type="sldNum" sz="quarter" idx="12"/>
          </p:nvPr>
        </p:nvSpPr>
        <p:spPr>
          <a:xfrm>
            <a:off x="11184565" y="5997834"/>
            <a:ext cx="828576" cy="365125"/>
          </a:xfrm>
          <a:prstGeom prst="rect">
            <a:avLst/>
          </a:prstGeom>
        </p:spPr>
        <p:txBody>
          <a:bodyPr/>
          <a:lstStyle>
            <a:lvl1pPr algn="r">
              <a:defRPr sz="1400" b="1">
                <a:latin typeface="Century Gothic" panose="020B0502020202020204" pitchFamily="34" charset="0"/>
              </a:defRPr>
            </a:lvl1pPr>
          </a:lstStyle>
          <a:p>
            <a:fld id="{DFA615DB-F320-46AA-A573-82CBE5A8412A}" type="slidenum">
              <a:rPr lang="en-GB" smtClean="0"/>
              <a:pPr/>
              <a:t>‹#›</a:t>
            </a:fld>
            <a:endParaRPr lang="en-GB"/>
          </a:p>
        </p:txBody>
      </p:sp>
      <p:sp>
        <p:nvSpPr>
          <p:cNvPr id="10" name="Text Placeholder 2"/>
          <p:cNvSpPr>
            <a:spLocks noGrp="1"/>
          </p:cNvSpPr>
          <p:nvPr>
            <p:ph type="body" sz="quarter" idx="13"/>
          </p:nvPr>
        </p:nvSpPr>
        <p:spPr>
          <a:xfrm>
            <a:off x="671399" y="1340770"/>
            <a:ext cx="10849205" cy="4657063"/>
          </a:xfrm>
          <a:prstGeom prst="rect">
            <a:avLst/>
          </a:prstGeom>
        </p:spPr>
        <p:txBody>
          <a:bodyPr/>
          <a:lstStyle>
            <a:lvl1pPr marL="0" indent="0">
              <a:spcBef>
                <a:spcPts val="1200"/>
              </a:spcBef>
              <a:buNone/>
              <a:defRPr sz="1600">
                <a:solidFill>
                  <a:schemeClr val="bg2"/>
                </a:solidFill>
                <a:latin typeface="Century Gothic" panose="020B0502020202020204" pitchFamily="34" charset="0"/>
              </a:defRPr>
            </a:lvl1pPr>
            <a:lvl2pPr marL="457200" indent="0">
              <a:spcBef>
                <a:spcPts val="1200"/>
              </a:spcBef>
              <a:buNone/>
              <a:defRPr sz="1400">
                <a:solidFill>
                  <a:schemeClr val="bg2"/>
                </a:solidFill>
                <a:latin typeface="Century Gothic" panose="020B0502020202020204" pitchFamily="34" charset="0"/>
              </a:defRPr>
            </a:lvl2pPr>
            <a:lvl3pPr marL="914400" indent="0">
              <a:spcBef>
                <a:spcPts val="1200"/>
              </a:spcBef>
              <a:buNone/>
              <a:defRPr sz="1200">
                <a:solidFill>
                  <a:schemeClr val="bg2"/>
                </a:solidFill>
                <a:latin typeface="Century Gothic" panose="020B0502020202020204" pitchFamily="34" charset="0"/>
              </a:defRPr>
            </a:lvl3pPr>
            <a:lvl4pPr marL="1371600" indent="0">
              <a:spcBef>
                <a:spcPts val="1200"/>
              </a:spcBef>
              <a:buNone/>
              <a:defRPr sz="1200">
                <a:solidFill>
                  <a:schemeClr val="bg2"/>
                </a:solidFill>
                <a:latin typeface="Century Gothic" panose="020B0502020202020204" pitchFamily="34" charset="0"/>
              </a:defRPr>
            </a:lvl4pPr>
            <a:lvl5pPr marL="1828800" indent="0">
              <a:spcBef>
                <a:spcPts val="1200"/>
              </a:spcBef>
              <a:buNone/>
              <a:defRPr sz="1200">
                <a:solidFill>
                  <a:schemeClr val="bg2"/>
                </a:solidFill>
                <a:latin typeface="Century Gothic" panose="020B0502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1"/>
          <p:cNvSpPr>
            <a:spLocks noGrp="1"/>
          </p:cNvSpPr>
          <p:nvPr>
            <p:ph type="title"/>
          </p:nvPr>
        </p:nvSpPr>
        <p:spPr>
          <a:xfrm>
            <a:off x="0" y="332656"/>
            <a:ext cx="12192000" cy="576064"/>
          </a:xfrm>
          <a:prstGeom prst="rect">
            <a:avLst/>
          </a:prstGeom>
          <a:solidFill>
            <a:schemeClr val="accent4"/>
          </a:solidFill>
        </p:spPr>
        <p:txBody>
          <a:bodyPr lIns="360000" anchor="ctr" anchorCtr="0">
            <a:normAutofit/>
          </a:bodyPr>
          <a:lstStyle>
            <a:lvl1pPr algn="l">
              <a:defRPr sz="2800">
                <a:solidFill>
                  <a:schemeClr val="tx2"/>
                </a:solidFill>
                <a:latin typeface="Century Gothic" panose="020B0502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105749505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7D0DD"/>
            </a:gs>
            <a:gs pos="100000">
              <a:schemeClr val="tx2"/>
            </a:gs>
          </a:gsLst>
          <a:lin ang="5400000" scaled="0"/>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835659"/>
      </p:ext>
    </p:extLst>
  </p:cSld>
  <p:clrMap bg1="dk1" tx1="lt1" bg2="dk2" tx2="lt2" accent1="accent1" accent2="accent2" accent3="accent3" accent4="accent4" accent5="accent5" accent6="accent6" hlink="hlink" folHlink="folHlink"/>
  <p:sldLayoutIdLst>
    <p:sldLayoutId id="2147483694" r:id="rId1"/>
    <p:sldLayoutId id="2147483695" r:id="rId2"/>
  </p:sldLayoutIdLst>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bVfopcz4nas" TargetMode="External"/><Relationship Id="rId7" Type="http://schemas.openxmlformats.org/officeDocument/2006/relationships/hyperlink" Target="https://www.youtube.com/watch?v=reTz59nkhBw"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www.youtube.com/watch?v=basofea2UEs" TargetMode="External"/><Relationship Id="rId5" Type="http://schemas.openxmlformats.org/officeDocument/2006/relationships/hyperlink" Target="https://www.youtube.com/watch?v=dZmZzGxGpSs" TargetMode="External"/><Relationship Id="rId4" Type="http://schemas.openxmlformats.org/officeDocument/2006/relationships/hyperlink" Target="https://www.youtube.com/watch?v=XWuPGKLJXe8"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zonesofregulation.com/index.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F7ACEF9-F45B-828B-E749-2DD27606C571}"/>
              </a:ext>
            </a:extLst>
          </p:cNvPr>
          <p:cNvSpPr>
            <a:spLocks noGrp="1"/>
          </p:cNvSpPr>
          <p:nvPr/>
        </p:nvSpPr>
        <p:spPr>
          <a:xfrm>
            <a:off x="1896397" y="2906165"/>
            <a:ext cx="8399206" cy="1470025"/>
          </a:xfrm>
          <a:prstGeom prst="rect">
            <a:avLst/>
          </a:prstGeom>
        </p:spPr>
        <p:txBody>
          <a:bodyPr vert="horz" lIns="91440" tIns="45720" rIns="91440" bIns="45720" rtlCol="0" anchor="ctr">
            <a:normAutofit/>
          </a:bodyPr>
          <a:lstStyle>
            <a:defPPr>
              <a:defRPr lang="en-US"/>
            </a:defPPr>
            <a:lvl1pPr marL="0" algn="ctr" defTabSz="457200" rtl="0" eaLnBrk="1" latinLnBrk="0" hangingPunct="1">
              <a:spcBef>
                <a:spcPct val="0"/>
              </a:spcBef>
              <a:buNone/>
              <a:defRPr sz="44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latin typeface="Century Gothic"/>
              </a:defRPr>
            </a:pPr>
            <a:r>
              <a:rPr lang="en-US" sz="3200" dirty="0">
                <a:solidFill>
                  <a:schemeClr val="bg1"/>
                </a:solidFill>
              </a:rPr>
              <a:t>Zones of Regulation</a:t>
            </a:r>
            <a:endParaRPr sz="3200" dirty="0">
              <a:solidFill>
                <a:schemeClr val="bg1"/>
              </a:solidFill>
            </a:endParaRPr>
          </a:p>
        </p:txBody>
      </p:sp>
      <p:sp>
        <p:nvSpPr>
          <p:cNvPr id="5" name="Subtitle 2">
            <a:extLst>
              <a:ext uri="{FF2B5EF4-FFF2-40B4-BE49-F238E27FC236}">
                <a16:creationId xmlns:a16="http://schemas.microsoft.com/office/drawing/2014/main" id="{93F8E557-4501-0B87-21C5-AAA16E7C74F1}"/>
              </a:ext>
            </a:extLst>
          </p:cNvPr>
          <p:cNvSpPr>
            <a:spLocks noGrp="1"/>
          </p:cNvSpPr>
          <p:nvPr/>
        </p:nvSpPr>
        <p:spPr>
          <a:xfrm>
            <a:off x="2582198" y="4238242"/>
            <a:ext cx="6400800" cy="1752600"/>
          </a:xfrm>
          <a:prstGeom prst="rect">
            <a:avLst/>
          </a:prstGeom>
        </p:spPr>
        <p:txBody>
          <a:bodyPr vert="horz" lIns="91440" tIns="45720" rIns="91440" bIns="45720" rtlCol="0">
            <a:normAutofit/>
          </a:bodyPr>
          <a:lstStyle>
            <a:defPPr>
              <a:defRPr lang="en-US"/>
            </a:defPPr>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latin typeface="Century Gothic"/>
              </a:defRPr>
            </a:pPr>
            <a:r>
              <a:rPr sz="2000" dirty="0">
                <a:solidFill>
                  <a:schemeClr val="bg1">
                    <a:lumMod val="50000"/>
                    <a:lumOff val="50000"/>
                  </a:schemeClr>
                </a:solidFill>
              </a:rPr>
              <a:t>Information Evening for Parent</a:t>
            </a:r>
            <a:r>
              <a:rPr lang="en-US" sz="2000" dirty="0">
                <a:solidFill>
                  <a:schemeClr val="bg1">
                    <a:lumMod val="50000"/>
                    <a:lumOff val="50000"/>
                  </a:schemeClr>
                </a:solidFill>
              </a:rPr>
              <a:t>s and Carer</a:t>
            </a:r>
            <a:r>
              <a:rPr sz="2000" dirty="0">
                <a:solidFill>
                  <a:schemeClr val="bg1">
                    <a:lumMod val="50000"/>
                    <a:lumOff val="50000"/>
                  </a:schemeClr>
                </a:solidFill>
              </a:rPr>
              <a:t>s</a:t>
            </a:r>
          </a:p>
        </p:txBody>
      </p:sp>
      <p:pic>
        <p:nvPicPr>
          <p:cNvPr id="6" name="Picture 5">
            <a:extLst>
              <a:ext uri="{FF2B5EF4-FFF2-40B4-BE49-F238E27FC236}">
                <a16:creationId xmlns:a16="http://schemas.microsoft.com/office/drawing/2014/main" id="{CE4DFEEB-6D47-19D2-4799-6B69EC6A1A64}"/>
              </a:ext>
            </a:extLst>
          </p:cNvPr>
          <p:cNvPicPr>
            <a:picLocks noChangeAspect="1"/>
          </p:cNvPicPr>
          <p:nvPr/>
        </p:nvPicPr>
        <p:blipFill>
          <a:blip r:embed="rId2"/>
          <a:stretch>
            <a:fillRect/>
          </a:stretch>
        </p:blipFill>
        <p:spPr>
          <a:xfrm>
            <a:off x="4763094" y="867158"/>
            <a:ext cx="2039007" cy="2039007"/>
          </a:xfrm>
          <a:prstGeom prst="ellipse">
            <a:avLst/>
          </a:prstGeom>
        </p:spPr>
      </p:pic>
    </p:spTree>
    <p:extLst>
      <p:ext uri="{BB962C8B-B14F-4D97-AF65-F5344CB8AC3E}">
        <p14:creationId xmlns:p14="http://schemas.microsoft.com/office/powerpoint/2010/main" val="53864346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914628D8-1859-0CF9-B6BD-38D74EDFC5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EAB3AB30-557C-E366-B9B4-A08B4CDAA5EA}"/>
              </a:ext>
            </a:extLst>
          </p:cNvPr>
          <p:cNvSpPr>
            <a:spLocks noGrp="1"/>
          </p:cNvSpPr>
          <p:nvPr>
            <p:ph type="title"/>
          </p:nvPr>
        </p:nvSpPr>
        <p:spPr>
          <a:xfrm>
            <a:off x="0" y="408856"/>
            <a:ext cx="10658475" cy="576064"/>
          </a:xfrm>
        </p:spPr>
        <p:txBody>
          <a:bodyPr/>
          <a:lstStyle/>
          <a:p>
            <a:r>
              <a:rPr lang="en-US" dirty="0"/>
              <a:t>What is ‘The ZONES of Regulation’? </a:t>
            </a:r>
          </a:p>
        </p:txBody>
      </p:sp>
      <p:sp>
        <p:nvSpPr>
          <p:cNvPr id="7" name="TextBox 6">
            <a:extLst>
              <a:ext uri="{FF2B5EF4-FFF2-40B4-BE49-F238E27FC236}">
                <a16:creationId xmlns:a16="http://schemas.microsoft.com/office/drawing/2014/main" id="{B6C06D3A-2F90-8A3C-6DDF-424D5D5A0F60}"/>
              </a:ext>
            </a:extLst>
          </p:cNvPr>
          <p:cNvSpPr txBox="1"/>
          <p:nvPr/>
        </p:nvSpPr>
        <p:spPr>
          <a:xfrm>
            <a:off x="366711" y="984920"/>
            <a:ext cx="11458575" cy="3170099"/>
          </a:xfrm>
          <a:prstGeom prst="rect">
            <a:avLst/>
          </a:prstGeom>
          <a:noFill/>
        </p:spPr>
        <p:txBody>
          <a:bodyPr wrap="square">
            <a:spAutoFit/>
          </a:bodyPr>
          <a:lstStyle/>
          <a:p>
            <a:endParaRPr lang="en-US" sz="2000" dirty="0">
              <a:solidFill>
                <a:schemeClr val="bg1"/>
              </a:solidFill>
              <a:latin typeface="Century Gothic" panose="020B0502020202020204" pitchFamily="34" charset="0"/>
            </a:endParaRPr>
          </a:p>
          <a:p>
            <a:r>
              <a:rPr lang="en-US" sz="2000" dirty="0">
                <a:solidFill>
                  <a:schemeClr val="bg1"/>
                </a:solidFill>
                <a:latin typeface="Century Gothic" panose="020B0502020202020204" pitchFamily="34" charset="0"/>
              </a:rPr>
              <a:t>● The Zones of Regulation is a complete social-emotional learning curriculum,</a:t>
            </a:r>
          </a:p>
          <a:p>
            <a:r>
              <a:rPr lang="en-US" sz="2000" dirty="0">
                <a:solidFill>
                  <a:schemeClr val="bg1"/>
                </a:solidFill>
                <a:latin typeface="Century Gothic" panose="020B0502020202020204" pitchFamily="34" charset="0"/>
              </a:rPr>
              <a:t>created to teach children self-regulation and emotional control.</a:t>
            </a:r>
          </a:p>
          <a:p>
            <a:endParaRPr lang="en-US" sz="2000" dirty="0">
              <a:solidFill>
                <a:schemeClr val="bg1"/>
              </a:solidFill>
              <a:latin typeface="Century Gothic" panose="020B0502020202020204" pitchFamily="34" charset="0"/>
            </a:endParaRPr>
          </a:p>
          <a:p>
            <a:r>
              <a:rPr lang="en-US" sz="2000" dirty="0">
                <a:solidFill>
                  <a:schemeClr val="bg1"/>
                </a:solidFill>
                <a:latin typeface="Century Gothic" panose="020B0502020202020204" pitchFamily="34" charset="0"/>
              </a:rPr>
              <a:t>● Leah Kuypers created the Zones of Regulation concept and published a book. She and her team provide</a:t>
            </a:r>
          </a:p>
          <a:p>
            <a:r>
              <a:rPr lang="en-US" sz="2000" dirty="0">
                <a:solidFill>
                  <a:schemeClr val="bg1"/>
                </a:solidFill>
                <a:latin typeface="Century Gothic" panose="020B0502020202020204" pitchFamily="34" charset="0"/>
              </a:rPr>
              <a:t>training and resources for schools.</a:t>
            </a:r>
          </a:p>
          <a:p>
            <a:endParaRPr lang="en-US" sz="2000" dirty="0">
              <a:solidFill>
                <a:schemeClr val="bg1"/>
              </a:solidFill>
              <a:latin typeface="Century Gothic" panose="020B0502020202020204" pitchFamily="34" charset="0"/>
            </a:endParaRPr>
          </a:p>
          <a:p>
            <a:r>
              <a:rPr lang="en-US" sz="2000" dirty="0">
                <a:solidFill>
                  <a:schemeClr val="bg1"/>
                </a:solidFill>
                <a:latin typeface="Century Gothic" panose="020B0502020202020204" pitchFamily="34" charset="0"/>
              </a:rPr>
              <a:t>● We teach it in school as a whole school and in small groups and we feel that</a:t>
            </a:r>
          </a:p>
          <a:p>
            <a:r>
              <a:rPr lang="en-US" sz="2000" dirty="0">
                <a:solidFill>
                  <a:schemeClr val="bg1"/>
                </a:solidFill>
                <a:latin typeface="Century Gothic" panose="020B0502020202020204" pitchFamily="34" charset="0"/>
              </a:rPr>
              <a:t>parents can teach and use the zones of regulation at home too.</a:t>
            </a:r>
            <a:endParaRPr lang="en-GB" sz="2000"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119CDA94-5255-25CC-3535-D1D7D49E13CE}"/>
              </a:ext>
            </a:extLst>
          </p:cNvPr>
          <p:cNvPicPr>
            <a:picLocks noChangeAspect="1"/>
          </p:cNvPicPr>
          <p:nvPr/>
        </p:nvPicPr>
        <p:blipFill>
          <a:blip r:embed="rId3"/>
          <a:srcRect b="31200"/>
          <a:stretch>
            <a:fillRect/>
          </a:stretch>
        </p:blipFill>
        <p:spPr>
          <a:xfrm>
            <a:off x="2359034" y="4328395"/>
            <a:ext cx="7473930" cy="2488438"/>
          </a:xfrm>
          <a:prstGeom prst="rect">
            <a:avLst/>
          </a:prstGeom>
        </p:spPr>
      </p:pic>
    </p:spTree>
    <p:extLst>
      <p:ext uri="{BB962C8B-B14F-4D97-AF65-F5344CB8AC3E}">
        <p14:creationId xmlns:p14="http://schemas.microsoft.com/office/powerpoint/2010/main" val="93137821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7D7B1-B176-36B2-8836-3E2984E9792F}"/>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1128B25F-DC96-9D44-3252-5DCF1A0811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E5EC7DB8-59A2-A85F-C78C-CF102086670B}"/>
              </a:ext>
            </a:extLst>
          </p:cNvPr>
          <p:cNvSpPr>
            <a:spLocks noGrp="1"/>
          </p:cNvSpPr>
          <p:nvPr>
            <p:ph type="title"/>
          </p:nvPr>
        </p:nvSpPr>
        <p:spPr>
          <a:xfrm>
            <a:off x="0" y="408856"/>
            <a:ext cx="10658475" cy="576064"/>
          </a:xfrm>
        </p:spPr>
        <p:txBody>
          <a:bodyPr/>
          <a:lstStyle/>
          <a:p>
            <a:r>
              <a:rPr lang="en-US" dirty="0"/>
              <a:t>What is Self-Regulation?</a:t>
            </a:r>
          </a:p>
        </p:txBody>
      </p:sp>
      <p:sp>
        <p:nvSpPr>
          <p:cNvPr id="7" name="TextBox 6">
            <a:extLst>
              <a:ext uri="{FF2B5EF4-FFF2-40B4-BE49-F238E27FC236}">
                <a16:creationId xmlns:a16="http://schemas.microsoft.com/office/drawing/2014/main" id="{81D1AC6D-7729-5990-925B-280E76F23F07}"/>
              </a:ext>
            </a:extLst>
          </p:cNvPr>
          <p:cNvSpPr txBox="1"/>
          <p:nvPr/>
        </p:nvSpPr>
        <p:spPr>
          <a:xfrm>
            <a:off x="366712" y="1714501"/>
            <a:ext cx="11458575" cy="4708981"/>
          </a:xfrm>
          <a:prstGeom prst="rect">
            <a:avLst/>
          </a:prstGeom>
          <a:noFill/>
        </p:spPr>
        <p:txBody>
          <a:bodyPr wrap="square">
            <a:spAutoFit/>
          </a:bodyPr>
          <a:lstStyle/>
          <a:p>
            <a:r>
              <a:rPr lang="en-US" sz="2000" dirty="0">
                <a:solidFill>
                  <a:schemeClr val="bg1"/>
                </a:solidFill>
                <a:latin typeface="Century Gothic" panose="020B0502020202020204" pitchFamily="34" charset="0"/>
              </a:rPr>
              <a:t>The ability to adjust level of alertness AND direct how emotions are revealed </a:t>
            </a:r>
            <a:r>
              <a:rPr lang="en-US" sz="2000" dirty="0" err="1">
                <a:solidFill>
                  <a:schemeClr val="bg1"/>
                </a:solidFill>
                <a:latin typeface="Century Gothic" panose="020B0502020202020204" pitchFamily="34" charset="0"/>
              </a:rPr>
              <a:t>behaviourally</a:t>
            </a:r>
            <a:r>
              <a:rPr lang="en-US" sz="2000" dirty="0">
                <a:solidFill>
                  <a:schemeClr val="bg1"/>
                </a:solidFill>
                <a:latin typeface="Century Gothic" panose="020B0502020202020204" pitchFamily="34" charset="0"/>
              </a:rPr>
              <a:t> in socially adaptive ways in order to achieve goals. </a:t>
            </a:r>
          </a:p>
          <a:p>
            <a:endParaRPr lang="en-US" sz="2000" dirty="0">
              <a:solidFill>
                <a:schemeClr val="bg1"/>
              </a:solidFill>
              <a:latin typeface="Century Gothic" panose="020B0502020202020204" pitchFamily="34" charset="0"/>
            </a:endParaRPr>
          </a:p>
          <a:p>
            <a:r>
              <a:rPr lang="en-US" sz="2000" dirty="0">
                <a:solidFill>
                  <a:schemeClr val="bg1"/>
                </a:solidFill>
                <a:latin typeface="Century Gothic" panose="020B0502020202020204" pitchFamily="34" charset="0"/>
              </a:rPr>
              <a:t>Encompasses: </a:t>
            </a:r>
          </a:p>
          <a:p>
            <a:endParaRPr lang="en-US" sz="2000" dirty="0">
              <a:solidFill>
                <a:schemeClr val="bg1"/>
              </a:solidFill>
              <a:latin typeface="Century Gothic" panose="020B0502020202020204" pitchFamily="34" charset="0"/>
            </a:endParaRPr>
          </a:p>
          <a:p>
            <a:r>
              <a:rPr lang="en-US" sz="2000" dirty="0">
                <a:solidFill>
                  <a:schemeClr val="bg1"/>
                </a:solidFill>
                <a:latin typeface="Century Gothic" panose="020B0502020202020204" pitchFamily="34" charset="0"/>
              </a:rPr>
              <a:t>• Self-control </a:t>
            </a:r>
          </a:p>
          <a:p>
            <a:r>
              <a:rPr lang="en-US" sz="2000" dirty="0">
                <a:solidFill>
                  <a:schemeClr val="bg1"/>
                </a:solidFill>
                <a:latin typeface="Century Gothic" panose="020B0502020202020204" pitchFamily="34" charset="0"/>
              </a:rPr>
              <a:t>• Resilience </a:t>
            </a:r>
          </a:p>
          <a:p>
            <a:r>
              <a:rPr lang="en-US" sz="2000" dirty="0">
                <a:solidFill>
                  <a:schemeClr val="bg1"/>
                </a:solidFill>
                <a:latin typeface="Century Gothic" panose="020B0502020202020204" pitchFamily="34" charset="0"/>
              </a:rPr>
              <a:t>• Self-management </a:t>
            </a:r>
          </a:p>
          <a:p>
            <a:r>
              <a:rPr lang="en-US" sz="2000" dirty="0">
                <a:solidFill>
                  <a:schemeClr val="bg1"/>
                </a:solidFill>
                <a:latin typeface="Century Gothic" panose="020B0502020202020204" pitchFamily="34" charset="0"/>
              </a:rPr>
              <a:t>• Anger management </a:t>
            </a:r>
          </a:p>
          <a:p>
            <a:r>
              <a:rPr lang="en-US" sz="2000" dirty="0">
                <a:solidFill>
                  <a:schemeClr val="bg1"/>
                </a:solidFill>
                <a:latin typeface="Century Gothic" panose="020B0502020202020204" pitchFamily="34" charset="0"/>
              </a:rPr>
              <a:t>• Impulse control </a:t>
            </a:r>
          </a:p>
          <a:p>
            <a:r>
              <a:rPr lang="en-US" sz="2000" dirty="0">
                <a:solidFill>
                  <a:schemeClr val="bg1"/>
                </a:solidFill>
                <a:latin typeface="Century Gothic" panose="020B0502020202020204" pitchFamily="34" charset="0"/>
              </a:rPr>
              <a:t>• Sensory regulation </a:t>
            </a:r>
            <a:br>
              <a:rPr lang="en-US" sz="2000" dirty="0">
                <a:solidFill>
                  <a:schemeClr val="bg1"/>
                </a:solidFill>
                <a:latin typeface="Century Gothic" panose="020B0502020202020204" pitchFamily="34" charset="0"/>
              </a:rPr>
            </a:br>
            <a:br>
              <a:rPr lang="en-US" sz="2000" dirty="0">
                <a:solidFill>
                  <a:schemeClr val="bg1"/>
                </a:solidFill>
                <a:latin typeface="Century Gothic" panose="020B0502020202020204" pitchFamily="34" charset="0"/>
              </a:rPr>
            </a:br>
            <a:br>
              <a:rPr lang="en-US" sz="2000" dirty="0">
                <a:solidFill>
                  <a:schemeClr val="bg1"/>
                </a:solidFill>
                <a:latin typeface="Century Gothic" panose="020B0502020202020204" pitchFamily="34" charset="0"/>
              </a:rPr>
            </a:br>
            <a:br>
              <a:rPr lang="en-US" sz="2000" dirty="0">
                <a:solidFill>
                  <a:schemeClr val="bg1"/>
                </a:solidFill>
                <a:latin typeface="Century Gothic" panose="020B0502020202020204" pitchFamily="34" charset="0"/>
              </a:rPr>
            </a:br>
            <a:r>
              <a:rPr lang="en-US" sz="2000" dirty="0">
                <a:solidFill>
                  <a:schemeClr val="bg1"/>
                </a:solidFill>
                <a:latin typeface="Century Gothic" panose="020B0502020202020204" pitchFamily="34" charset="0"/>
              </a:rPr>
              <a:t>(Bronson 2001)</a:t>
            </a:r>
            <a:endParaRPr lang="en-GB" sz="20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5167314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0E316-7263-9E3D-DD38-1754DC3C342B}"/>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07102ABB-69C4-1291-C987-06194276D6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22A4C2E7-FA93-5D5C-8581-953E5868F791}"/>
              </a:ext>
            </a:extLst>
          </p:cNvPr>
          <p:cNvSpPr>
            <a:spLocks noGrp="1"/>
          </p:cNvSpPr>
          <p:nvPr>
            <p:ph type="title"/>
          </p:nvPr>
        </p:nvSpPr>
        <p:spPr>
          <a:xfrm>
            <a:off x="0" y="408856"/>
            <a:ext cx="10658475" cy="576064"/>
          </a:xfrm>
        </p:spPr>
        <p:txBody>
          <a:bodyPr/>
          <a:lstStyle/>
          <a:p>
            <a:r>
              <a:rPr lang="en-US" dirty="0"/>
              <a:t>What is Self-Regulation?</a:t>
            </a:r>
          </a:p>
        </p:txBody>
      </p:sp>
      <p:sp>
        <p:nvSpPr>
          <p:cNvPr id="3" name="TextBox 2">
            <a:extLst>
              <a:ext uri="{FF2B5EF4-FFF2-40B4-BE49-F238E27FC236}">
                <a16:creationId xmlns:a16="http://schemas.microsoft.com/office/drawing/2014/main" id="{06A39334-2FF3-4F58-C7BF-3429E89CCBB4}"/>
              </a:ext>
            </a:extLst>
          </p:cNvPr>
          <p:cNvSpPr txBox="1"/>
          <p:nvPr/>
        </p:nvSpPr>
        <p:spPr>
          <a:xfrm>
            <a:off x="447674" y="1404074"/>
            <a:ext cx="10487025" cy="4524315"/>
          </a:xfrm>
          <a:prstGeom prst="rect">
            <a:avLst/>
          </a:prstGeom>
          <a:noFill/>
        </p:spPr>
        <p:txBody>
          <a:bodyPr wrap="square">
            <a:spAutoFit/>
          </a:bodyPr>
          <a:lstStyle/>
          <a:p>
            <a:r>
              <a:rPr lang="en-US" dirty="0">
                <a:solidFill>
                  <a:schemeClr val="bg1"/>
                </a:solidFill>
                <a:latin typeface="Century Gothic" panose="020B0502020202020204" pitchFamily="34" charset="0"/>
              </a:rPr>
              <a:t>Aim of The ZONES of Regulation:</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To teach the students to: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Identify their feelings and levels of alertness </a:t>
            </a:r>
          </a:p>
          <a:p>
            <a:r>
              <a:rPr lang="en-US" dirty="0">
                <a:solidFill>
                  <a:schemeClr val="bg1"/>
                </a:solidFill>
                <a:latin typeface="Century Gothic" panose="020B0502020202020204" pitchFamily="34" charset="0"/>
              </a:rPr>
              <a:t>• Effective regulation tools </a:t>
            </a:r>
          </a:p>
          <a:p>
            <a:r>
              <a:rPr lang="en-US" dirty="0">
                <a:solidFill>
                  <a:schemeClr val="bg1"/>
                </a:solidFill>
                <a:latin typeface="Century Gothic" panose="020B0502020202020204" pitchFamily="34" charset="0"/>
              </a:rPr>
              <a:t>• When and how to use the tools </a:t>
            </a:r>
          </a:p>
          <a:p>
            <a:r>
              <a:rPr lang="en-US" dirty="0">
                <a:solidFill>
                  <a:schemeClr val="bg1"/>
                </a:solidFill>
                <a:latin typeface="Century Gothic" panose="020B0502020202020204" pitchFamily="34" charset="0"/>
              </a:rPr>
              <a:t>• Identifying triggers </a:t>
            </a:r>
          </a:p>
          <a:p>
            <a:r>
              <a:rPr lang="en-US" dirty="0">
                <a:solidFill>
                  <a:schemeClr val="bg1"/>
                </a:solidFill>
                <a:latin typeface="Century Gothic" panose="020B0502020202020204" pitchFamily="34" charset="0"/>
              </a:rPr>
              <a:t>• Problem solve positive solutions </a:t>
            </a:r>
          </a:p>
          <a:p>
            <a:r>
              <a:rPr lang="en-US" dirty="0">
                <a:solidFill>
                  <a:schemeClr val="bg1"/>
                </a:solidFill>
                <a:latin typeface="Century Gothic" panose="020B0502020202020204" pitchFamily="34" charset="0"/>
              </a:rPr>
              <a:t>• Understand how their </a:t>
            </a:r>
            <a:r>
              <a:rPr lang="en-US" dirty="0" err="1">
                <a:solidFill>
                  <a:schemeClr val="bg1"/>
                </a:solidFill>
                <a:latin typeface="Century Gothic" panose="020B0502020202020204" pitchFamily="34" charset="0"/>
              </a:rPr>
              <a:t>behaviours</a:t>
            </a:r>
            <a:r>
              <a:rPr lang="en-US" dirty="0">
                <a:solidFill>
                  <a:schemeClr val="bg1"/>
                </a:solidFill>
                <a:latin typeface="Century Gothic" panose="020B0502020202020204" pitchFamily="34" charset="0"/>
              </a:rPr>
              <a:t> influence others’ thoughts and feelings </a:t>
            </a:r>
          </a:p>
          <a:p>
            <a:endParaRPr lang="en-US" dirty="0">
              <a:solidFill>
                <a:schemeClr val="bg1"/>
              </a:solidFill>
              <a:latin typeface="Century Gothic" panose="020B0502020202020204" pitchFamily="34" charset="0"/>
            </a:endParaRPr>
          </a:p>
          <a:p>
            <a:pPr marL="285750" indent="-285750">
              <a:buFont typeface="Arial" panose="020B0604020202020204" pitchFamily="34" charset="0"/>
              <a:buChar char="•"/>
            </a:pPr>
            <a:r>
              <a:rPr lang="en-US" dirty="0">
                <a:solidFill>
                  <a:schemeClr val="bg1"/>
                </a:solidFill>
                <a:latin typeface="Century Gothic" panose="020B0502020202020204" pitchFamily="34" charset="0"/>
              </a:rPr>
              <a:t>And ultimately… </a:t>
            </a:r>
          </a:p>
          <a:p>
            <a:endParaRPr lang="en-US" dirty="0">
              <a:solidFill>
                <a:schemeClr val="bg1"/>
              </a:solidFill>
              <a:latin typeface="Century Gothic" panose="020B0502020202020204" pitchFamily="34" charset="0"/>
            </a:endParaRPr>
          </a:p>
          <a:p>
            <a:endParaRPr lang="en-US" dirty="0">
              <a:solidFill>
                <a:schemeClr val="bg1"/>
              </a:solidFill>
              <a:latin typeface="Century Gothic" panose="020B0502020202020204" pitchFamily="34" charset="0"/>
            </a:endParaRPr>
          </a:p>
          <a:p>
            <a:endParaRPr lang="en-US" dirty="0">
              <a:solidFill>
                <a:schemeClr val="bg1"/>
              </a:solidFill>
              <a:latin typeface="Century Gothic" panose="020B0502020202020204" pitchFamily="34" charset="0"/>
            </a:endParaRPr>
          </a:p>
          <a:p>
            <a:pPr algn="ctr"/>
            <a:r>
              <a:rPr lang="en-US" b="1" dirty="0">
                <a:solidFill>
                  <a:schemeClr val="bg1"/>
                </a:solidFill>
                <a:latin typeface="Century Gothic" panose="020B0502020202020204" pitchFamily="34" charset="0"/>
              </a:rPr>
              <a:t>Independent Regulation! </a:t>
            </a:r>
            <a:endParaRPr lang="en-GB"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74482509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0103C-B7A8-3125-9975-B092EB82BD3A}"/>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EAD55708-EDFB-8857-2D5C-C9C88534A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B10E565-EEB6-E9D3-75D7-96EF2F82ED05}"/>
              </a:ext>
            </a:extLst>
          </p:cNvPr>
          <p:cNvSpPr>
            <a:spLocks noGrp="1"/>
          </p:cNvSpPr>
          <p:nvPr>
            <p:ph type="title"/>
          </p:nvPr>
        </p:nvSpPr>
        <p:spPr>
          <a:xfrm>
            <a:off x="0" y="408856"/>
            <a:ext cx="10658475" cy="576064"/>
          </a:xfrm>
        </p:spPr>
        <p:txBody>
          <a:bodyPr/>
          <a:lstStyle/>
          <a:p>
            <a:r>
              <a:rPr lang="en-US" dirty="0"/>
              <a:t>What is Self-Regulation?</a:t>
            </a:r>
          </a:p>
        </p:txBody>
      </p:sp>
      <p:sp>
        <p:nvSpPr>
          <p:cNvPr id="3" name="TextBox 2">
            <a:extLst>
              <a:ext uri="{FF2B5EF4-FFF2-40B4-BE49-F238E27FC236}">
                <a16:creationId xmlns:a16="http://schemas.microsoft.com/office/drawing/2014/main" id="{720536FE-87B1-10F3-BFBD-E0F8DE850311}"/>
              </a:ext>
            </a:extLst>
          </p:cNvPr>
          <p:cNvSpPr txBox="1"/>
          <p:nvPr/>
        </p:nvSpPr>
        <p:spPr>
          <a:xfrm>
            <a:off x="447674" y="1404074"/>
            <a:ext cx="10487025" cy="4801314"/>
          </a:xfrm>
          <a:prstGeom prst="rect">
            <a:avLst/>
          </a:prstGeom>
          <a:noFill/>
        </p:spPr>
        <p:txBody>
          <a:bodyPr wrap="square">
            <a:spAutoFit/>
          </a:bodyPr>
          <a:lstStyle/>
          <a:p>
            <a:r>
              <a:rPr lang="en-US" dirty="0">
                <a:solidFill>
                  <a:schemeClr val="bg1"/>
                </a:solidFill>
                <a:latin typeface="Century Gothic" panose="020B0502020202020204" pitchFamily="34" charset="0"/>
              </a:rPr>
              <a:t>Why use The ZONES of Regulation?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Students who struggle with self-regulation</a:t>
            </a:r>
            <a:br>
              <a:rPr lang="en-US" dirty="0">
                <a:solidFill>
                  <a:schemeClr val="bg1"/>
                </a:solidFill>
                <a:latin typeface="Century Gothic" panose="020B0502020202020204" pitchFamily="34" charset="0"/>
              </a:rPr>
            </a:br>
            <a:r>
              <a:rPr lang="en-US" dirty="0">
                <a:solidFill>
                  <a:schemeClr val="bg1"/>
                </a:solidFill>
                <a:latin typeface="Century Gothic" panose="020B0502020202020204" pitchFamily="34" charset="0"/>
              </a:rPr>
              <a:t> </a:t>
            </a:r>
          </a:p>
          <a:p>
            <a:r>
              <a:rPr lang="en-US" dirty="0">
                <a:solidFill>
                  <a:schemeClr val="bg1"/>
                </a:solidFill>
                <a:latin typeface="Century Gothic" panose="020B0502020202020204" pitchFamily="34" charset="0"/>
              </a:rPr>
              <a:t>• Learn to </a:t>
            </a:r>
            <a:r>
              <a:rPr lang="en-US" dirty="0" err="1">
                <a:solidFill>
                  <a:schemeClr val="bg1"/>
                </a:solidFill>
                <a:latin typeface="Century Gothic" panose="020B0502020202020204" pitchFamily="34" charset="0"/>
              </a:rPr>
              <a:t>recognise</a:t>
            </a:r>
            <a:r>
              <a:rPr lang="en-US" dirty="0">
                <a:solidFill>
                  <a:schemeClr val="bg1"/>
                </a:solidFill>
                <a:latin typeface="Century Gothic" panose="020B0502020202020204" pitchFamily="34" charset="0"/>
              </a:rPr>
              <a:t> own emotions and controlling impulses </a:t>
            </a:r>
            <a:br>
              <a:rPr lang="en-US" dirty="0">
                <a:solidFill>
                  <a:schemeClr val="bg1"/>
                </a:solidFill>
                <a:latin typeface="Century Gothic" panose="020B0502020202020204" pitchFamily="34" charset="0"/>
              </a:rPr>
            </a:br>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Can be used with all students including students with a diagnosis of additional needs </a:t>
            </a:r>
          </a:p>
          <a:p>
            <a:br>
              <a:rPr lang="en-US" dirty="0">
                <a:solidFill>
                  <a:schemeClr val="bg1"/>
                </a:solidFill>
                <a:latin typeface="Century Gothic" panose="020B0502020202020204" pitchFamily="34" charset="0"/>
              </a:rPr>
            </a:br>
            <a:r>
              <a:rPr lang="en-US" dirty="0">
                <a:solidFill>
                  <a:schemeClr val="bg1"/>
                </a:solidFill>
                <a:latin typeface="Century Gothic" panose="020B0502020202020204" pitchFamily="34" charset="0"/>
              </a:rPr>
              <a:t>• Everyone experiences difficulties with regulation from time to time </a:t>
            </a:r>
          </a:p>
          <a:p>
            <a:br>
              <a:rPr lang="en-US" dirty="0">
                <a:solidFill>
                  <a:schemeClr val="bg1"/>
                </a:solidFill>
                <a:latin typeface="Century Gothic" panose="020B0502020202020204" pitchFamily="34" charset="0"/>
              </a:rPr>
            </a:br>
            <a:r>
              <a:rPr lang="en-US" dirty="0">
                <a:solidFill>
                  <a:schemeClr val="bg1"/>
                </a:solidFill>
                <a:latin typeface="Century Gothic" panose="020B0502020202020204" pitchFamily="34" charset="0"/>
              </a:rPr>
              <a:t>• Can be used as a whole school approach- relevant for all year groups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Can be differentiated for different age groups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Manage impulses independently without causing disruptions to others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Assists with social skills and ability to think about others (Kuypers 2011)</a:t>
            </a:r>
            <a:endParaRPr lang="en-GB"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72434481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28465-7A5F-2D51-12B0-774192DD6C41}"/>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48BBB344-C165-93AF-713B-2B628F4AE4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EAB08988-3000-1B60-336B-3A25507841D0}"/>
              </a:ext>
            </a:extLst>
          </p:cNvPr>
          <p:cNvSpPr>
            <a:spLocks noGrp="1"/>
          </p:cNvSpPr>
          <p:nvPr>
            <p:ph type="title"/>
          </p:nvPr>
        </p:nvSpPr>
        <p:spPr>
          <a:xfrm>
            <a:off x="0" y="408856"/>
            <a:ext cx="10658475" cy="576064"/>
          </a:xfrm>
        </p:spPr>
        <p:txBody>
          <a:bodyPr/>
          <a:lstStyle/>
          <a:p>
            <a:r>
              <a:rPr lang="en-US" dirty="0"/>
              <a:t>What is Self-Regulation?</a:t>
            </a:r>
          </a:p>
        </p:txBody>
      </p:sp>
      <p:sp>
        <p:nvSpPr>
          <p:cNvPr id="3" name="TextBox 2">
            <a:extLst>
              <a:ext uri="{FF2B5EF4-FFF2-40B4-BE49-F238E27FC236}">
                <a16:creationId xmlns:a16="http://schemas.microsoft.com/office/drawing/2014/main" id="{78DD8C0E-3AE4-FE9B-BCCE-914E8A231981}"/>
              </a:ext>
            </a:extLst>
          </p:cNvPr>
          <p:cNvSpPr txBox="1"/>
          <p:nvPr/>
        </p:nvSpPr>
        <p:spPr>
          <a:xfrm>
            <a:off x="447674" y="1404074"/>
            <a:ext cx="10487025" cy="2862322"/>
          </a:xfrm>
          <a:prstGeom prst="rect">
            <a:avLst/>
          </a:prstGeom>
          <a:noFill/>
        </p:spPr>
        <p:txBody>
          <a:bodyPr wrap="square">
            <a:spAutoFit/>
          </a:bodyPr>
          <a:lstStyle/>
          <a:p>
            <a:r>
              <a:rPr lang="en-US" dirty="0">
                <a:solidFill>
                  <a:schemeClr val="bg1"/>
                </a:solidFill>
                <a:latin typeface="Century Gothic" panose="020B0502020202020204" pitchFamily="34" charset="0"/>
              </a:rPr>
              <a:t>Why use The ZONES of Regulation?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Students who struggle with self-regulation </a:t>
            </a:r>
          </a:p>
          <a:p>
            <a:r>
              <a:rPr lang="en-US" dirty="0">
                <a:solidFill>
                  <a:schemeClr val="bg1"/>
                </a:solidFill>
                <a:latin typeface="Century Gothic" panose="020B0502020202020204" pitchFamily="34" charset="0"/>
              </a:rPr>
              <a:t>• Learn to </a:t>
            </a:r>
            <a:r>
              <a:rPr lang="en-US" dirty="0" err="1">
                <a:solidFill>
                  <a:schemeClr val="bg1"/>
                </a:solidFill>
                <a:latin typeface="Century Gothic" panose="020B0502020202020204" pitchFamily="34" charset="0"/>
              </a:rPr>
              <a:t>recognise</a:t>
            </a:r>
            <a:r>
              <a:rPr lang="en-US" dirty="0">
                <a:solidFill>
                  <a:schemeClr val="bg1"/>
                </a:solidFill>
                <a:latin typeface="Century Gothic" panose="020B0502020202020204" pitchFamily="34" charset="0"/>
              </a:rPr>
              <a:t> own emotions and controlling impulses </a:t>
            </a:r>
          </a:p>
          <a:p>
            <a:r>
              <a:rPr lang="en-US" dirty="0">
                <a:solidFill>
                  <a:schemeClr val="bg1"/>
                </a:solidFill>
                <a:latin typeface="Century Gothic" panose="020B0502020202020204" pitchFamily="34" charset="0"/>
              </a:rPr>
              <a:t>• Can be used with all students including students with a diagnosis of additional needs </a:t>
            </a:r>
          </a:p>
          <a:p>
            <a:r>
              <a:rPr lang="en-US" dirty="0">
                <a:solidFill>
                  <a:schemeClr val="bg1"/>
                </a:solidFill>
                <a:latin typeface="Century Gothic" panose="020B0502020202020204" pitchFamily="34" charset="0"/>
              </a:rPr>
              <a:t>• Everyone experiences difficulties with regulation from time to time </a:t>
            </a:r>
          </a:p>
          <a:p>
            <a:r>
              <a:rPr lang="en-US" dirty="0">
                <a:solidFill>
                  <a:schemeClr val="bg1"/>
                </a:solidFill>
                <a:latin typeface="Century Gothic" panose="020B0502020202020204" pitchFamily="34" charset="0"/>
              </a:rPr>
              <a:t>• Can be used as a whole school approach- relevant for all year groups </a:t>
            </a:r>
          </a:p>
          <a:p>
            <a:r>
              <a:rPr lang="en-US" dirty="0">
                <a:solidFill>
                  <a:schemeClr val="bg1"/>
                </a:solidFill>
                <a:latin typeface="Century Gothic" panose="020B0502020202020204" pitchFamily="34" charset="0"/>
              </a:rPr>
              <a:t>• Can be differentiated for different age groups </a:t>
            </a:r>
          </a:p>
          <a:p>
            <a:r>
              <a:rPr lang="en-US" dirty="0">
                <a:solidFill>
                  <a:schemeClr val="bg1"/>
                </a:solidFill>
                <a:latin typeface="Century Gothic" panose="020B0502020202020204" pitchFamily="34" charset="0"/>
              </a:rPr>
              <a:t>• Manage impulses independently without causing disruptions to others </a:t>
            </a:r>
          </a:p>
          <a:p>
            <a:r>
              <a:rPr lang="en-US" dirty="0">
                <a:solidFill>
                  <a:schemeClr val="bg1"/>
                </a:solidFill>
                <a:latin typeface="Century Gothic" panose="020B0502020202020204" pitchFamily="34" charset="0"/>
              </a:rPr>
              <a:t>• Assists with social skills and ability to think about others (Kuypers 2011)</a:t>
            </a:r>
            <a:endParaRPr lang="en-GB"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668764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1A158-C21D-2DE7-8254-8194650C318F}"/>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9C175AA1-2B7B-74D3-2E2B-FFB3FA750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BB717CEC-D885-C67F-8469-5AD5841E6B43}"/>
              </a:ext>
            </a:extLst>
          </p:cNvPr>
          <p:cNvSpPr>
            <a:spLocks noGrp="1"/>
          </p:cNvSpPr>
          <p:nvPr>
            <p:ph type="title"/>
          </p:nvPr>
        </p:nvSpPr>
        <p:spPr>
          <a:xfrm>
            <a:off x="0" y="408856"/>
            <a:ext cx="10658475" cy="576064"/>
          </a:xfrm>
        </p:spPr>
        <p:txBody>
          <a:bodyPr/>
          <a:lstStyle/>
          <a:p>
            <a:r>
              <a:rPr lang="en-US" dirty="0"/>
              <a:t>What is Self-Regulation?</a:t>
            </a:r>
          </a:p>
        </p:txBody>
      </p:sp>
      <p:sp>
        <p:nvSpPr>
          <p:cNvPr id="3" name="TextBox 2">
            <a:extLst>
              <a:ext uri="{FF2B5EF4-FFF2-40B4-BE49-F238E27FC236}">
                <a16:creationId xmlns:a16="http://schemas.microsoft.com/office/drawing/2014/main" id="{DD3D3A9C-15E9-4A18-447E-9713CEB99E03}"/>
              </a:ext>
            </a:extLst>
          </p:cNvPr>
          <p:cNvSpPr txBox="1"/>
          <p:nvPr/>
        </p:nvSpPr>
        <p:spPr>
          <a:xfrm>
            <a:off x="447674" y="1404074"/>
            <a:ext cx="10487025" cy="3693319"/>
          </a:xfrm>
          <a:prstGeom prst="rect">
            <a:avLst/>
          </a:prstGeom>
          <a:noFill/>
        </p:spPr>
        <p:txBody>
          <a:bodyPr wrap="square">
            <a:spAutoFit/>
          </a:bodyPr>
          <a:lstStyle/>
          <a:p>
            <a:r>
              <a:rPr lang="en-US" dirty="0">
                <a:solidFill>
                  <a:schemeClr val="bg1"/>
                </a:solidFill>
                <a:latin typeface="Century Gothic" panose="020B0502020202020204" pitchFamily="34" charset="0"/>
              </a:rPr>
              <a:t>What are the ZONES?? There are four zones to describe how your brain and body feel.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a:t>
            </a:r>
            <a:r>
              <a:rPr lang="en-US" b="1" dirty="0">
                <a:solidFill>
                  <a:srgbClr val="0070C0"/>
                </a:solidFill>
                <a:latin typeface="Century Gothic" panose="020B0502020202020204" pitchFamily="34" charset="0"/>
              </a:rPr>
              <a:t>BLUE Zone </a:t>
            </a:r>
            <a:r>
              <a:rPr lang="en-US" dirty="0">
                <a:solidFill>
                  <a:schemeClr val="bg1"/>
                </a:solidFill>
                <a:latin typeface="Century Gothic" panose="020B0502020202020204" pitchFamily="34" charset="0"/>
              </a:rPr>
              <a:t>– Your body is running slow, such as when you are tired, sick, sad or bored.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a:t>
            </a:r>
            <a:r>
              <a:rPr lang="en-US" b="1" dirty="0">
                <a:solidFill>
                  <a:srgbClr val="00B050"/>
                </a:solidFill>
                <a:latin typeface="Century Gothic" panose="020B0502020202020204" pitchFamily="34" charset="0"/>
              </a:rPr>
              <a:t>GREEN Zone </a:t>
            </a:r>
            <a:r>
              <a:rPr lang="en-US" dirty="0">
                <a:solidFill>
                  <a:schemeClr val="bg1"/>
                </a:solidFill>
                <a:latin typeface="Century Gothic" panose="020B0502020202020204" pitchFamily="34" charset="0"/>
              </a:rPr>
              <a:t>– Like a green light, you are “good to go.” You body may feel happy, calm and focused.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a:t>
            </a:r>
            <a:r>
              <a:rPr lang="en-US" b="1" dirty="0">
                <a:solidFill>
                  <a:srgbClr val="FFFF00"/>
                </a:solidFill>
                <a:latin typeface="Century Gothic" panose="020B0502020202020204" pitchFamily="34" charset="0"/>
              </a:rPr>
              <a:t>YELLOW Zone </a:t>
            </a:r>
            <a:r>
              <a:rPr lang="en-US" dirty="0">
                <a:solidFill>
                  <a:schemeClr val="bg1"/>
                </a:solidFill>
                <a:latin typeface="Century Gothic" panose="020B0502020202020204" pitchFamily="34" charset="0"/>
              </a:rPr>
              <a:t>– This zone describes when you start to loose control, such as when you are frustrated, anxious, worried, silly or surprised. Use caution when you are in this zone.</a:t>
            </a:r>
          </a:p>
          <a:p>
            <a:r>
              <a:rPr lang="en-US" dirty="0">
                <a:solidFill>
                  <a:schemeClr val="bg1"/>
                </a:solidFill>
                <a:latin typeface="Century Gothic" panose="020B0502020202020204" pitchFamily="34" charset="0"/>
              </a:rPr>
              <a:t> </a:t>
            </a:r>
          </a:p>
          <a:p>
            <a:r>
              <a:rPr lang="en-US" dirty="0">
                <a:solidFill>
                  <a:schemeClr val="bg1"/>
                </a:solidFill>
                <a:latin typeface="Century Gothic" panose="020B0502020202020204" pitchFamily="34" charset="0"/>
              </a:rPr>
              <a:t>• </a:t>
            </a:r>
            <a:r>
              <a:rPr lang="en-US" b="1" dirty="0">
                <a:solidFill>
                  <a:srgbClr val="FF0000"/>
                </a:solidFill>
                <a:latin typeface="Century Gothic" panose="020B0502020202020204" pitchFamily="34" charset="0"/>
              </a:rPr>
              <a:t>RED Zone </a:t>
            </a:r>
            <a:r>
              <a:rPr lang="en-US" dirty="0">
                <a:solidFill>
                  <a:schemeClr val="bg1"/>
                </a:solidFill>
                <a:latin typeface="Century Gothic" panose="020B0502020202020204" pitchFamily="34" charset="0"/>
              </a:rPr>
              <a:t>– This zone is for extreme emotions such as anger, terror and aggression. When you are in this zone, you are out of control, have trouble making good decisions and must STOP!</a:t>
            </a:r>
            <a:endParaRPr lang="en-GB"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32811187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CC2F1-7242-0685-BAF6-4E5D6DEB1CDE}"/>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F505E156-9460-A741-AA54-8108F4A705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C373B704-0965-A59A-0CA7-8231C6477C9D}"/>
              </a:ext>
            </a:extLst>
          </p:cNvPr>
          <p:cNvSpPr>
            <a:spLocks noGrp="1"/>
          </p:cNvSpPr>
          <p:nvPr>
            <p:ph type="title"/>
          </p:nvPr>
        </p:nvSpPr>
        <p:spPr>
          <a:xfrm>
            <a:off x="0" y="408856"/>
            <a:ext cx="10658475" cy="576064"/>
          </a:xfrm>
        </p:spPr>
        <p:txBody>
          <a:bodyPr/>
          <a:lstStyle/>
          <a:p>
            <a:r>
              <a:rPr lang="en-US" dirty="0"/>
              <a:t>What are the Zones?</a:t>
            </a:r>
          </a:p>
        </p:txBody>
      </p:sp>
      <p:pic>
        <p:nvPicPr>
          <p:cNvPr id="7" name="Picture 6">
            <a:extLst>
              <a:ext uri="{FF2B5EF4-FFF2-40B4-BE49-F238E27FC236}">
                <a16:creationId xmlns:a16="http://schemas.microsoft.com/office/drawing/2014/main" id="{5F8BD4C0-C224-7B50-35C6-8E63282DE084}"/>
              </a:ext>
            </a:extLst>
          </p:cNvPr>
          <p:cNvPicPr>
            <a:picLocks noChangeAspect="1"/>
          </p:cNvPicPr>
          <p:nvPr/>
        </p:nvPicPr>
        <p:blipFill>
          <a:blip r:embed="rId3"/>
          <a:stretch>
            <a:fillRect/>
          </a:stretch>
        </p:blipFill>
        <p:spPr>
          <a:xfrm>
            <a:off x="286712" y="1156876"/>
            <a:ext cx="4170025" cy="5096698"/>
          </a:xfrm>
          <a:prstGeom prst="rect">
            <a:avLst/>
          </a:prstGeom>
        </p:spPr>
      </p:pic>
      <p:pic>
        <p:nvPicPr>
          <p:cNvPr id="9" name="Picture 8">
            <a:extLst>
              <a:ext uri="{FF2B5EF4-FFF2-40B4-BE49-F238E27FC236}">
                <a16:creationId xmlns:a16="http://schemas.microsoft.com/office/drawing/2014/main" id="{6B15D306-7C58-D04E-4E7B-97F13A1186E6}"/>
              </a:ext>
            </a:extLst>
          </p:cNvPr>
          <p:cNvPicPr>
            <a:picLocks noChangeAspect="1"/>
          </p:cNvPicPr>
          <p:nvPr/>
        </p:nvPicPr>
        <p:blipFill>
          <a:blip r:embed="rId4"/>
          <a:stretch>
            <a:fillRect/>
          </a:stretch>
        </p:blipFill>
        <p:spPr>
          <a:xfrm>
            <a:off x="5439310" y="1156876"/>
            <a:ext cx="5219165" cy="5553075"/>
          </a:xfrm>
          <a:prstGeom prst="rect">
            <a:avLst/>
          </a:prstGeom>
        </p:spPr>
      </p:pic>
    </p:spTree>
    <p:extLst>
      <p:ext uri="{BB962C8B-B14F-4D97-AF65-F5344CB8AC3E}">
        <p14:creationId xmlns:p14="http://schemas.microsoft.com/office/powerpoint/2010/main" val="9269183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83919-FCF0-E5CA-1880-73F6527703E3}"/>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46B84B99-0FFC-61B1-A0BA-EB271DEFF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927840C0-B583-652D-C107-B277208500B5}"/>
              </a:ext>
            </a:extLst>
          </p:cNvPr>
          <p:cNvSpPr>
            <a:spLocks noGrp="1"/>
          </p:cNvSpPr>
          <p:nvPr>
            <p:ph type="title"/>
          </p:nvPr>
        </p:nvSpPr>
        <p:spPr>
          <a:xfrm>
            <a:off x="0" y="408856"/>
            <a:ext cx="10658475" cy="576064"/>
          </a:xfrm>
        </p:spPr>
        <p:txBody>
          <a:bodyPr/>
          <a:lstStyle/>
          <a:p>
            <a:r>
              <a:rPr lang="en-US" dirty="0"/>
              <a:t>What are the Zones?</a:t>
            </a:r>
          </a:p>
        </p:txBody>
      </p:sp>
      <p:pic>
        <p:nvPicPr>
          <p:cNvPr id="3" name="Picture 2">
            <a:extLst>
              <a:ext uri="{FF2B5EF4-FFF2-40B4-BE49-F238E27FC236}">
                <a16:creationId xmlns:a16="http://schemas.microsoft.com/office/drawing/2014/main" id="{492ECE5C-5743-FE49-3325-16A9DDDE57AB}"/>
              </a:ext>
            </a:extLst>
          </p:cNvPr>
          <p:cNvPicPr>
            <a:picLocks noChangeAspect="1"/>
          </p:cNvPicPr>
          <p:nvPr/>
        </p:nvPicPr>
        <p:blipFill>
          <a:blip r:embed="rId3"/>
          <a:stretch>
            <a:fillRect/>
          </a:stretch>
        </p:blipFill>
        <p:spPr>
          <a:xfrm>
            <a:off x="1973363" y="1112281"/>
            <a:ext cx="7684988" cy="5888593"/>
          </a:xfrm>
          <a:prstGeom prst="rect">
            <a:avLst/>
          </a:prstGeom>
        </p:spPr>
      </p:pic>
    </p:spTree>
    <p:extLst>
      <p:ext uri="{BB962C8B-B14F-4D97-AF65-F5344CB8AC3E}">
        <p14:creationId xmlns:p14="http://schemas.microsoft.com/office/powerpoint/2010/main" val="150103130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ACC19-3D99-F6B5-0B67-5C561C482583}"/>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8B8C1284-8B3E-CF55-409F-81C4C5A1F6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668F61E-9F67-E31B-2C16-1CA6241C4DFC}"/>
              </a:ext>
            </a:extLst>
          </p:cNvPr>
          <p:cNvSpPr>
            <a:spLocks noGrp="1"/>
          </p:cNvSpPr>
          <p:nvPr>
            <p:ph type="title"/>
          </p:nvPr>
        </p:nvSpPr>
        <p:spPr>
          <a:xfrm>
            <a:off x="0" y="408856"/>
            <a:ext cx="10658475" cy="576064"/>
          </a:xfrm>
        </p:spPr>
        <p:txBody>
          <a:bodyPr/>
          <a:lstStyle/>
          <a:p>
            <a:r>
              <a:rPr lang="en-US" dirty="0"/>
              <a:t>How do we teach this at </a:t>
            </a:r>
            <a:r>
              <a:rPr lang="en-US" dirty="0" err="1"/>
              <a:t>Halstow</a:t>
            </a:r>
            <a:r>
              <a:rPr lang="en-US" dirty="0"/>
              <a:t>? </a:t>
            </a:r>
          </a:p>
        </p:txBody>
      </p:sp>
      <p:pic>
        <p:nvPicPr>
          <p:cNvPr id="3" name="Picture 2">
            <a:extLst>
              <a:ext uri="{FF2B5EF4-FFF2-40B4-BE49-F238E27FC236}">
                <a16:creationId xmlns:a16="http://schemas.microsoft.com/office/drawing/2014/main" id="{CC59769C-E87C-6DC1-60D8-17D0D26B9C07}"/>
              </a:ext>
            </a:extLst>
          </p:cNvPr>
          <p:cNvPicPr>
            <a:picLocks noChangeAspect="1"/>
          </p:cNvPicPr>
          <p:nvPr/>
        </p:nvPicPr>
        <p:blipFill>
          <a:blip r:embed="rId3"/>
          <a:stretch>
            <a:fillRect/>
          </a:stretch>
        </p:blipFill>
        <p:spPr>
          <a:xfrm>
            <a:off x="3716750" y="2261122"/>
            <a:ext cx="8317795" cy="4188022"/>
          </a:xfrm>
          <a:prstGeom prst="rect">
            <a:avLst/>
          </a:prstGeom>
        </p:spPr>
      </p:pic>
      <p:sp>
        <p:nvSpPr>
          <p:cNvPr id="7" name="TextBox 6">
            <a:extLst>
              <a:ext uri="{FF2B5EF4-FFF2-40B4-BE49-F238E27FC236}">
                <a16:creationId xmlns:a16="http://schemas.microsoft.com/office/drawing/2014/main" id="{2F776AE6-6B41-ACDC-E48B-AF2196851DED}"/>
              </a:ext>
            </a:extLst>
          </p:cNvPr>
          <p:cNvSpPr txBox="1"/>
          <p:nvPr/>
        </p:nvSpPr>
        <p:spPr>
          <a:xfrm>
            <a:off x="6208772" y="1677749"/>
            <a:ext cx="3333750" cy="584775"/>
          </a:xfrm>
          <a:prstGeom prst="rect">
            <a:avLst/>
          </a:prstGeom>
          <a:noFill/>
        </p:spPr>
        <p:txBody>
          <a:bodyPr wrap="square" rtlCol="0">
            <a:spAutoFit/>
          </a:bodyPr>
          <a:lstStyle/>
          <a:p>
            <a:pPr algn="ctr"/>
            <a:r>
              <a:rPr lang="en-GB" sz="3200" b="1" dirty="0">
                <a:solidFill>
                  <a:schemeClr val="bg1"/>
                </a:solidFill>
                <a:latin typeface="Century Gothic" panose="020B0502020202020204" pitchFamily="34" charset="0"/>
              </a:rPr>
              <a:t>KS2</a:t>
            </a:r>
          </a:p>
        </p:txBody>
      </p:sp>
      <p:pic>
        <p:nvPicPr>
          <p:cNvPr id="10" name="Picture 9">
            <a:extLst>
              <a:ext uri="{FF2B5EF4-FFF2-40B4-BE49-F238E27FC236}">
                <a16:creationId xmlns:a16="http://schemas.microsoft.com/office/drawing/2014/main" id="{FB263A2A-222E-5F4C-2CA2-A49B2BF00167}"/>
              </a:ext>
            </a:extLst>
          </p:cNvPr>
          <p:cNvPicPr>
            <a:picLocks noChangeAspect="1"/>
          </p:cNvPicPr>
          <p:nvPr/>
        </p:nvPicPr>
        <p:blipFill>
          <a:blip r:embed="rId4"/>
          <a:stretch>
            <a:fillRect/>
          </a:stretch>
        </p:blipFill>
        <p:spPr>
          <a:xfrm>
            <a:off x="313186" y="2261122"/>
            <a:ext cx="2971723" cy="3844403"/>
          </a:xfrm>
          <a:prstGeom prst="rect">
            <a:avLst/>
          </a:prstGeom>
        </p:spPr>
      </p:pic>
      <p:sp>
        <p:nvSpPr>
          <p:cNvPr id="12" name="TextBox 11">
            <a:extLst>
              <a:ext uri="{FF2B5EF4-FFF2-40B4-BE49-F238E27FC236}">
                <a16:creationId xmlns:a16="http://schemas.microsoft.com/office/drawing/2014/main" id="{FEF32FAA-BB7B-4F6A-BB65-D53E02381C54}"/>
              </a:ext>
            </a:extLst>
          </p:cNvPr>
          <p:cNvSpPr txBox="1"/>
          <p:nvPr/>
        </p:nvSpPr>
        <p:spPr>
          <a:xfrm>
            <a:off x="0" y="1676347"/>
            <a:ext cx="389843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a:solidFill>
                  <a:srgbClr val="2D3128"/>
                </a:solidFill>
                <a:latin typeface="Century Gothic" panose="020B0502020202020204" pitchFamily="34" charset="0"/>
              </a:rPr>
              <a:t>Reception – Y2</a:t>
            </a:r>
            <a:endParaRPr kumimoji="0" lang="en-GB" sz="3200" b="1" i="0" u="none" strike="noStrike" kern="1200" cap="none" spc="0" normalizeH="0" baseline="0" noProof="0" dirty="0">
              <a:ln>
                <a:noFill/>
              </a:ln>
              <a:solidFill>
                <a:srgbClr val="2D3128"/>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389542535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7BAEB-E3ED-C226-5166-5709AC236161}"/>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E6E9CB56-0263-06A0-0486-48D046BA62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2C15E5A2-55B8-F6D1-27F5-0E4E7C2E671D}"/>
              </a:ext>
            </a:extLst>
          </p:cNvPr>
          <p:cNvSpPr>
            <a:spLocks noGrp="1"/>
          </p:cNvSpPr>
          <p:nvPr>
            <p:ph type="title"/>
          </p:nvPr>
        </p:nvSpPr>
        <p:spPr>
          <a:xfrm>
            <a:off x="0" y="408856"/>
            <a:ext cx="10658475" cy="576064"/>
          </a:xfrm>
        </p:spPr>
        <p:txBody>
          <a:bodyPr/>
          <a:lstStyle/>
          <a:p>
            <a:r>
              <a:rPr lang="en-US" dirty="0"/>
              <a:t>How do we teach this at </a:t>
            </a:r>
            <a:r>
              <a:rPr lang="en-US" dirty="0" err="1"/>
              <a:t>Halstow</a:t>
            </a:r>
            <a:r>
              <a:rPr lang="en-US" dirty="0"/>
              <a:t>? </a:t>
            </a:r>
          </a:p>
        </p:txBody>
      </p:sp>
      <p:pic>
        <p:nvPicPr>
          <p:cNvPr id="5" name="Picture 4">
            <a:extLst>
              <a:ext uri="{FF2B5EF4-FFF2-40B4-BE49-F238E27FC236}">
                <a16:creationId xmlns:a16="http://schemas.microsoft.com/office/drawing/2014/main" id="{5824F3E5-AC97-2ABA-AF2B-08C03458A2DF}"/>
              </a:ext>
            </a:extLst>
          </p:cNvPr>
          <p:cNvPicPr>
            <a:picLocks noChangeAspect="1"/>
          </p:cNvPicPr>
          <p:nvPr/>
        </p:nvPicPr>
        <p:blipFill>
          <a:blip r:embed="rId3"/>
          <a:stretch>
            <a:fillRect/>
          </a:stretch>
        </p:blipFill>
        <p:spPr>
          <a:xfrm>
            <a:off x="3840839" y="1743824"/>
            <a:ext cx="4007761" cy="4731153"/>
          </a:xfrm>
          <a:prstGeom prst="rect">
            <a:avLst/>
          </a:prstGeom>
        </p:spPr>
      </p:pic>
      <p:pic>
        <p:nvPicPr>
          <p:cNvPr id="13" name="Picture 12">
            <a:extLst>
              <a:ext uri="{FF2B5EF4-FFF2-40B4-BE49-F238E27FC236}">
                <a16:creationId xmlns:a16="http://schemas.microsoft.com/office/drawing/2014/main" id="{8A581DB6-2A14-F583-6445-4CC857CF5C64}"/>
              </a:ext>
            </a:extLst>
          </p:cNvPr>
          <p:cNvPicPr>
            <a:picLocks noChangeAspect="1"/>
          </p:cNvPicPr>
          <p:nvPr/>
        </p:nvPicPr>
        <p:blipFill>
          <a:blip r:embed="rId4"/>
          <a:stretch>
            <a:fillRect/>
          </a:stretch>
        </p:blipFill>
        <p:spPr>
          <a:xfrm>
            <a:off x="128860" y="1743825"/>
            <a:ext cx="3592879" cy="4705319"/>
          </a:xfrm>
          <a:prstGeom prst="rect">
            <a:avLst/>
          </a:prstGeom>
        </p:spPr>
      </p:pic>
      <p:pic>
        <p:nvPicPr>
          <p:cNvPr id="15" name="Picture 14">
            <a:extLst>
              <a:ext uri="{FF2B5EF4-FFF2-40B4-BE49-F238E27FC236}">
                <a16:creationId xmlns:a16="http://schemas.microsoft.com/office/drawing/2014/main" id="{350628A2-7CC4-FDBA-5FF1-2A3F5AFE65CD}"/>
              </a:ext>
            </a:extLst>
          </p:cNvPr>
          <p:cNvPicPr>
            <a:picLocks noChangeAspect="1"/>
          </p:cNvPicPr>
          <p:nvPr/>
        </p:nvPicPr>
        <p:blipFill>
          <a:blip r:embed="rId5"/>
          <a:stretch>
            <a:fillRect/>
          </a:stretch>
        </p:blipFill>
        <p:spPr>
          <a:xfrm>
            <a:off x="7967700" y="1743824"/>
            <a:ext cx="3814725" cy="4716963"/>
          </a:xfrm>
          <a:prstGeom prst="rect">
            <a:avLst/>
          </a:prstGeom>
        </p:spPr>
      </p:pic>
    </p:spTree>
    <p:extLst>
      <p:ext uri="{BB962C8B-B14F-4D97-AF65-F5344CB8AC3E}">
        <p14:creationId xmlns:p14="http://schemas.microsoft.com/office/powerpoint/2010/main" val="7487632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85BDD-9E67-B61C-48F2-D6EC82A66649}"/>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98283151-17BD-C811-396A-F553DBA0C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D380E2C2-D382-8F74-B08B-3367BEB426C5}"/>
              </a:ext>
            </a:extLst>
          </p:cNvPr>
          <p:cNvSpPr>
            <a:spLocks noGrp="1"/>
          </p:cNvSpPr>
          <p:nvPr>
            <p:ph type="title"/>
          </p:nvPr>
        </p:nvSpPr>
        <p:spPr>
          <a:xfrm>
            <a:off x="0" y="408856"/>
            <a:ext cx="10658475" cy="576064"/>
          </a:xfrm>
        </p:spPr>
        <p:txBody>
          <a:bodyPr/>
          <a:lstStyle/>
          <a:p>
            <a:r>
              <a:rPr lang="en-US" dirty="0"/>
              <a:t>What is Self-Regulation?</a:t>
            </a:r>
          </a:p>
        </p:txBody>
      </p:sp>
      <p:pic>
        <p:nvPicPr>
          <p:cNvPr id="5" name="Picture 4">
            <a:extLst>
              <a:ext uri="{FF2B5EF4-FFF2-40B4-BE49-F238E27FC236}">
                <a16:creationId xmlns:a16="http://schemas.microsoft.com/office/drawing/2014/main" id="{B008B47F-D4C5-870F-8265-51CA2B2BB751}"/>
              </a:ext>
            </a:extLst>
          </p:cNvPr>
          <p:cNvPicPr>
            <a:picLocks noChangeAspect="1"/>
          </p:cNvPicPr>
          <p:nvPr/>
        </p:nvPicPr>
        <p:blipFill>
          <a:blip r:embed="rId3"/>
          <a:stretch>
            <a:fillRect/>
          </a:stretch>
        </p:blipFill>
        <p:spPr>
          <a:xfrm>
            <a:off x="2445243" y="1202338"/>
            <a:ext cx="7301514" cy="5389405"/>
          </a:xfrm>
          <a:prstGeom prst="rect">
            <a:avLst/>
          </a:prstGeom>
        </p:spPr>
      </p:pic>
    </p:spTree>
    <p:extLst>
      <p:ext uri="{BB962C8B-B14F-4D97-AF65-F5344CB8AC3E}">
        <p14:creationId xmlns:p14="http://schemas.microsoft.com/office/powerpoint/2010/main" val="60659740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D41E7-A4F7-B521-9E27-EDEE7C5292E2}"/>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235F2651-3EDB-9366-28FB-BC4CE1EBBA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812E207-8BA6-7A6D-1FEB-EE27A5662603}"/>
              </a:ext>
            </a:extLst>
          </p:cNvPr>
          <p:cNvSpPr>
            <a:spLocks noGrp="1"/>
          </p:cNvSpPr>
          <p:nvPr>
            <p:ph type="title"/>
          </p:nvPr>
        </p:nvSpPr>
        <p:spPr>
          <a:xfrm>
            <a:off x="0" y="408856"/>
            <a:ext cx="10658475" cy="576064"/>
          </a:xfrm>
        </p:spPr>
        <p:txBody>
          <a:bodyPr/>
          <a:lstStyle/>
          <a:p>
            <a:r>
              <a:rPr lang="en-US" dirty="0"/>
              <a:t>Tools</a:t>
            </a:r>
          </a:p>
        </p:txBody>
      </p:sp>
      <p:pic>
        <p:nvPicPr>
          <p:cNvPr id="3" name="Picture 2">
            <a:extLst>
              <a:ext uri="{FF2B5EF4-FFF2-40B4-BE49-F238E27FC236}">
                <a16:creationId xmlns:a16="http://schemas.microsoft.com/office/drawing/2014/main" id="{9B4F52C2-67AD-30AA-7BAB-0CCF7484124B}"/>
              </a:ext>
            </a:extLst>
          </p:cNvPr>
          <p:cNvPicPr>
            <a:picLocks noChangeAspect="1"/>
          </p:cNvPicPr>
          <p:nvPr/>
        </p:nvPicPr>
        <p:blipFill>
          <a:blip r:embed="rId3"/>
          <a:stretch>
            <a:fillRect/>
          </a:stretch>
        </p:blipFill>
        <p:spPr>
          <a:xfrm>
            <a:off x="1964140" y="1275905"/>
            <a:ext cx="8263720" cy="4830450"/>
          </a:xfrm>
          <a:prstGeom prst="rect">
            <a:avLst/>
          </a:prstGeom>
        </p:spPr>
      </p:pic>
    </p:spTree>
    <p:extLst>
      <p:ext uri="{BB962C8B-B14F-4D97-AF65-F5344CB8AC3E}">
        <p14:creationId xmlns:p14="http://schemas.microsoft.com/office/powerpoint/2010/main" val="135931973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A8E8D-E036-8C5F-C8F6-3DF39155A7B7}"/>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ACC188C2-8156-AD1E-4E6C-305B3AF90E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4B6C9DB-10F7-AC11-CB12-0CC9CD12C963}"/>
              </a:ext>
            </a:extLst>
          </p:cNvPr>
          <p:cNvSpPr>
            <a:spLocks noGrp="1"/>
          </p:cNvSpPr>
          <p:nvPr>
            <p:ph type="title"/>
          </p:nvPr>
        </p:nvSpPr>
        <p:spPr>
          <a:xfrm>
            <a:off x="0" y="408856"/>
            <a:ext cx="10658475" cy="576064"/>
          </a:xfrm>
        </p:spPr>
        <p:txBody>
          <a:bodyPr/>
          <a:lstStyle/>
          <a:p>
            <a:r>
              <a:rPr lang="en-US" dirty="0"/>
              <a:t>Tools – arriving at Concept 10</a:t>
            </a:r>
          </a:p>
        </p:txBody>
      </p:sp>
      <p:pic>
        <p:nvPicPr>
          <p:cNvPr id="8" name="Picture 7">
            <a:extLst>
              <a:ext uri="{FF2B5EF4-FFF2-40B4-BE49-F238E27FC236}">
                <a16:creationId xmlns:a16="http://schemas.microsoft.com/office/drawing/2014/main" id="{07DB22D5-F87B-50E4-121F-0ECA0FA00AF1}"/>
              </a:ext>
            </a:extLst>
          </p:cNvPr>
          <p:cNvPicPr>
            <a:picLocks noChangeAspect="1"/>
          </p:cNvPicPr>
          <p:nvPr/>
        </p:nvPicPr>
        <p:blipFill>
          <a:blip r:embed="rId3"/>
          <a:stretch>
            <a:fillRect/>
          </a:stretch>
        </p:blipFill>
        <p:spPr>
          <a:xfrm>
            <a:off x="1451514" y="1275905"/>
            <a:ext cx="9288972" cy="5376692"/>
          </a:xfrm>
          <a:prstGeom prst="rect">
            <a:avLst/>
          </a:prstGeom>
        </p:spPr>
      </p:pic>
    </p:spTree>
    <p:extLst>
      <p:ext uri="{BB962C8B-B14F-4D97-AF65-F5344CB8AC3E}">
        <p14:creationId xmlns:p14="http://schemas.microsoft.com/office/powerpoint/2010/main" val="225274940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8CE85-456A-5E08-0824-CCA833E01AED}"/>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CE476EAC-8D1C-8088-C7D5-DDB3980CFE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97D113CC-20D0-6102-2D4B-D061C2279290}"/>
              </a:ext>
            </a:extLst>
          </p:cNvPr>
          <p:cNvSpPr>
            <a:spLocks noGrp="1"/>
          </p:cNvSpPr>
          <p:nvPr>
            <p:ph type="title"/>
          </p:nvPr>
        </p:nvSpPr>
        <p:spPr>
          <a:xfrm>
            <a:off x="0" y="408856"/>
            <a:ext cx="10658475" cy="576064"/>
          </a:xfrm>
        </p:spPr>
        <p:txBody>
          <a:bodyPr>
            <a:normAutofit fontScale="90000"/>
          </a:bodyPr>
          <a:lstStyle/>
          <a:p>
            <a:br>
              <a:rPr lang="en-US" dirty="0"/>
            </a:br>
            <a:r>
              <a:rPr lang="en-US" dirty="0"/>
              <a:t>What can you do at home? </a:t>
            </a:r>
            <a:br>
              <a:rPr lang="en-US" dirty="0"/>
            </a:br>
            <a:endParaRPr lang="en-US" dirty="0"/>
          </a:p>
        </p:txBody>
      </p:sp>
      <p:sp>
        <p:nvSpPr>
          <p:cNvPr id="5" name="TextBox 4">
            <a:extLst>
              <a:ext uri="{FF2B5EF4-FFF2-40B4-BE49-F238E27FC236}">
                <a16:creationId xmlns:a16="http://schemas.microsoft.com/office/drawing/2014/main" id="{CFBC3E39-C399-099D-433B-DFEB22483794}"/>
              </a:ext>
            </a:extLst>
          </p:cNvPr>
          <p:cNvSpPr txBox="1"/>
          <p:nvPr/>
        </p:nvSpPr>
        <p:spPr>
          <a:xfrm>
            <a:off x="361951" y="1114583"/>
            <a:ext cx="11672594" cy="5078313"/>
          </a:xfrm>
          <a:prstGeom prst="rect">
            <a:avLst/>
          </a:prstGeom>
          <a:noFill/>
        </p:spPr>
        <p:txBody>
          <a:bodyPr wrap="square">
            <a:spAutoFit/>
          </a:bodyPr>
          <a:lstStyle/>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We would really like for children to be able to continue to practice using their Zones of Regulation to manage their feelings at home.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Encourage everyone at home to check which Zones they are in across the day – grown-ups included!</a:t>
            </a:r>
          </a:p>
          <a:p>
            <a:r>
              <a:rPr lang="en-US" dirty="0">
                <a:solidFill>
                  <a:schemeClr val="bg1"/>
                </a:solidFill>
                <a:latin typeface="Century Gothic" panose="020B0502020202020204" pitchFamily="34" charset="0"/>
              </a:rPr>
              <a:t> </a:t>
            </a:r>
          </a:p>
          <a:p>
            <a:r>
              <a:rPr lang="en-US" dirty="0">
                <a:solidFill>
                  <a:schemeClr val="bg1"/>
                </a:solidFill>
                <a:latin typeface="Century Gothic" panose="020B0502020202020204" pitchFamily="34" charset="0"/>
              </a:rPr>
              <a:t>• Use the language of Zones to check in with your child ‘I can see you’re in the green zone because you are calm and eating really nicely at the table’. Or when they are getting overexcited/ upset ‘I can see you’re in the yellow zone, let’s use a strategy from the tool box to calm your body down a little’.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Encourage your children to talk about what strategies they like to use when moving between the zones (</a:t>
            </a:r>
            <a:r>
              <a:rPr lang="en-US" dirty="0" err="1">
                <a:solidFill>
                  <a:schemeClr val="bg1"/>
                </a:solidFill>
                <a:latin typeface="Century Gothic" panose="020B0502020202020204" pitchFamily="34" charset="0"/>
              </a:rPr>
              <a:t>eg</a:t>
            </a:r>
            <a:r>
              <a:rPr lang="en-US" dirty="0">
                <a:solidFill>
                  <a:schemeClr val="bg1"/>
                </a:solidFill>
                <a:latin typeface="Century Gothic" panose="020B0502020202020204" pitchFamily="34" charset="0"/>
              </a:rPr>
              <a:t> if they are feeling blue first thing- acknowledge this and discuss what would help them)</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Make a family toolbox full of strategies to move between the zones to use at home and pop it on the fridge to remind you all to use your tools </a:t>
            </a:r>
          </a:p>
          <a:p>
            <a:endParaRPr lang="en-US" dirty="0">
              <a:solidFill>
                <a:schemeClr val="bg1"/>
              </a:solidFill>
              <a:latin typeface="Century Gothic" panose="020B0502020202020204" pitchFamily="34" charset="0"/>
            </a:endParaRPr>
          </a:p>
          <a:p>
            <a:r>
              <a:rPr lang="en-US" dirty="0">
                <a:solidFill>
                  <a:schemeClr val="bg1"/>
                </a:solidFill>
                <a:latin typeface="Century Gothic" panose="020B0502020202020204" pitchFamily="34" charset="0"/>
              </a:rPr>
              <a:t>• Watch the clips in the next slide and talk to your child about the different zones the characters are in and why. </a:t>
            </a:r>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39646267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1055E-6E9B-0290-1AD2-3D89A9E575C2}"/>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2EC27A17-0875-EDED-E023-6DE14F9FBF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0D0D0577-0EB2-7DE7-F57B-D537A72E8255}"/>
              </a:ext>
            </a:extLst>
          </p:cNvPr>
          <p:cNvSpPr>
            <a:spLocks noGrp="1"/>
          </p:cNvSpPr>
          <p:nvPr>
            <p:ph type="title"/>
          </p:nvPr>
        </p:nvSpPr>
        <p:spPr>
          <a:xfrm>
            <a:off x="0" y="408856"/>
            <a:ext cx="10658475" cy="576064"/>
          </a:xfrm>
        </p:spPr>
        <p:txBody>
          <a:bodyPr/>
          <a:lstStyle/>
          <a:p>
            <a:r>
              <a:rPr lang="en-US" dirty="0"/>
              <a:t>Useful videos to talk through zones</a:t>
            </a:r>
          </a:p>
        </p:txBody>
      </p:sp>
      <p:sp>
        <p:nvSpPr>
          <p:cNvPr id="3" name="TextBox 2">
            <a:extLst>
              <a:ext uri="{FF2B5EF4-FFF2-40B4-BE49-F238E27FC236}">
                <a16:creationId xmlns:a16="http://schemas.microsoft.com/office/drawing/2014/main" id="{D45549D5-D7F8-916B-0A42-F553F3BFD6D4}"/>
              </a:ext>
            </a:extLst>
          </p:cNvPr>
          <p:cNvSpPr txBox="1"/>
          <p:nvPr/>
        </p:nvSpPr>
        <p:spPr>
          <a:xfrm>
            <a:off x="895349" y="1670000"/>
            <a:ext cx="11139195" cy="4093428"/>
          </a:xfrm>
          <a:prstGeom prst="rect">
            <a:avLst/>
          </a:prstGeom>
          <a:noFill/>
        </p:spPr>
        <p:txBody>
          <a:bodyPr wrap="square">
            <a:spAutoFit/>
          </a:bodyPr>
          <a:lstStyle/>
          <a:p>
            <a:r>
              <a:rPr lang="en-US" sz="2000" b="1" dirty="0">
                <a:solidFill>
                  <a:schemeClr val="bg1"/>
                </a:solidFill>
                <a:latin typeface="Century Gothic" panose="020B0502020202020204" pitchFamily="34" charset="0"/>
              </a:rPr>
              <a:t>Finding Nemo – turtle scene </a:t>
            </a:r>
            <a:r>
              <a:rPr lang="en-US" sz="2000" dirty="0">
                <a:solidFill>
                  <a:srgbClr val="619B86"/>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https://www.youtube.com/watch?v=</a:t>
            </a:r>
            <a:r>
              <a:rPr lang="en-US" sz="2000"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bVfopcz4nas</a:t>
            </a:r>
            <a:r>
              <a:rPr lang="en-US" sz="2000" dirty="0">
                <a:solidFill>
                  <a:schemeClr val="bg1"/>
                </a:solidFill>
                <a:latin typeface="Century Gothic" panose="020B0502020202020204" pitchFamily="34" charset="0"/>
              </a:rPr>
              <a:t> </a:t>
            </a:r>
            <a:br>
              <a:rPr lang="en-US" sz="2000" dirty="0">
                <a:solidFill>
                  <a:schemeClr val="bg1"/>
                </a:solidFill>
                <a:latin typeface="Century Gothic" panose="020B0502020202020204" pitchFamily="34" charset="0"/>
              </a:rPr>
            </a:br>
            <a:r>
              <a:rPr lang="en-US" sz="2000" dirty="0">
                <a:solidFill>
                  <a:schemeClr val="bg1"/>
                </a:solidFill>
                <a:latin typeface="Century Gothic" panose="020B0502020202020204" pitchFamily="34" charset="0"/>
              </a:rPr>
              <a:t> </a:t>
            </a:r>
          </a:p>
          <a:p>
            <a:endParaRPr lang="en-US" sz="2000" dirty="0">
              <a:solidFill>
                <a:schemeClr val="bg1"/>
              </a:solidFill>
              <a:latin typeface="Century Gothic" panose="020B0502020202020204" pitchFamily="34" charset="0"/>
            </a:endParaRPr>
          </a:p>
          <a:p>
            <a:r>
              <a:rPr lang="en-US" sz="2000" b="1" dirty="0">
                <a:solidFill>
                  <a:schemeClr val="bg1"/>
                </a:solidFill>
                <a:latin typeface="Century Gothic" panose="020B0502020202020204" pitchFamily="34" charset="0"/>
              </a:rPr>
              <a:t>Finding Nemo – shark scene </a:t>
            </a:r>
            <a:r>
              <a:rPr lang="en-US" sz="2000" dirty="0">
                <a:solidFill>
                  <a:srgbClr val="619B86"/>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https://www.youtube.com/watch?v=</a:t>
            </a:r>
            <a:r>
              <a:rPr lang="en-US" sz="2000" dirty="0">
                <a:solidFill>
                  <a:schemeClr val="bg1"/>
                </a:solidFill>
                <a:latin typeface="Century Gothic" panose="020B0502020202020204" pitchFamily="34" charset="0"/>
                <a:hlinkClick r:id="rId4">
                  <a:extLst>
                    <a:ext uri="{A12FA001-AC4F-418D-AE19-62706E023703}">
                      <ahyp:hlinkClr xmlns:ahyp="http://schemas.microsoft.com/office/drawing/2018/hyperlinkcolor" val="tx"/>
                    </a:ext>
                  </a:extLst>
                </a:hlinkClick>
              </a:rPr>
              <a:t>XWuPGKLJXe8</a:t>
            </a:r>
            <a:r>
              <a:rPr lang="en-US" sz="2000" dirty="0">
                <a:solidFill>
                  <a:schemeClr val="bg1"/>
                </a:solidFill>
                <a:latin typeface="Century Gothic" panose="020B0502020202020204" pitchFamily="34" charset="0"/>
              </a:rPr>
              <a:t>  </a:t>
            </a:r>
          </a:p>
          <a:p>
            <a:endParaRPr lang="en-US" sz="2000" b="1" dirty="0">
              <a:solidFill>
                <a:schemeClr val="bg1"/>
              </a:solidFill>
              <a:latin typeface="Century Gothic" panose="020B0502020202020204" pitchFamily="34" charset="0"/>
            </a:endParaRPr>
          </a:p>
          <a:p>
            <a:endParaRPr lang="en-US" sz="2000" b="1" dirty="0">
              <a:solidFill>
                <a:schemeClr val="bg1"/>
              </a:solidFill>
              <a:latin typeface="Century Gothic" panose="020B0502020202020204" pitchFamily="34" charset="0"/>
            </a:endParaRPr>
          </a:p>
          <a:p>
            <a:r>
              <a:rPr lang="en-US" sz="2000" b="1" dirty="0">
                <a:solidFill>
                  <a:schemeClr val="bg1"/>
                </a:solidFill>
                <a:latin typeface="Century Gothic" panose="020B0502020202020204" pitchFamily="34" charset="0"/>
              </a:rPr>
              <a:t>Dr Seuss – The Zax </a:t>
            </a:r>
            <a:r>
              <a:rPr lang="en-US" sz="2000" dirty="0">
                <a:solidFill>
                  <a:srgbClr val="619B86"/>
                </a:solidFill>
                <a:latin typeface="Century Gothic" panose="020B0502020202020204" pitchFamily="34" charset="0"/>
                <a:hlinkClick r:id="rId5">
                  <a:extLst>
                    <a:ext uri="{A12FA001-AC4F-418D-AE19-62706E023703}">
                      <ahyp:hlinkClr xmlns:ahyp="http://schemas.microsoft.com/office/drawing/2018/hyperlinkcolor" val="tx"/>
                    </a:ext>
                  </a:extLst>
                </a:hlinkClick>
              </a:rPr>
              <a:t>https://www.youtube.com/watch?v=</a:t>
            </a:r>
            <a:r>
              <a:rPr lang="en-US" sz="2000" dirty="0">
                <a:solidFill>
                  <a:schemeClr val="bg1"/>
                </a:solidFill>
                <a:latin typeface="Century Gothic" panose="020B0502020202020204" pitchFamily="34" charset="0"/>
                <a:hlinkClick r:id="rId5">
                  <a:extLst>
                    <a:ext uri="{A12FA001-AC4F-418D-AE19-62706E023703}">
                      <ahyp:hlinkClr xmlns:ahyp="http://schemas.microsoft.com/office/drawing/2018/hyperlinkcolor" val="tx"/>
                    </a:ext>
                  </a:extLst>
                </a:hlinkClick>
              </a:rPr>
              <a:t>dZmZzGxGpSs</a:t>
            </a:r>
            <a:r>
              <a:rPr lang="en-US" sz="2000" dirty="0">
                <a:solidFill>
                  <a:schemeClr val="bg1"/>
                </a:solidFill>
                <a:latin typeface="Century Gothic" panose="020B0502020202020204" pitchFamily="34" charset="0"/>
              </a:rPr>
              <a:t>  </a:t>
            </a:r>
          </a:p>
          <a:p>
            <a:endParaRPr lang="en-US" sz="2000" b="1" dirty="0">
              <a:solidFill>
                <a:schemeClr val="bg1"/>
              </a:solidFill>
              <a:latin typeface="Century Gothic" panose="020B0502020202020204" pitchFamily="34" charset="0"/>
            </a:endParaRPr>
          </a:p>
          <a:p>
            <a:endParaRPr lang="en-US" sz="2000" b="1" dirty="0">
              <a:solidFill>
                <a:schemeClr val="bg1"/>
              </a:solidFill>
              <a:latin typeface="Century Gothic" panose="020B0502020202020204" pitchFamily="34" charset="0"/>
            </a:endParaRPr>
          </a:p>
          <a:p>
            <a:r>
              <a:rPr lang="en-US" sz="2000" b="1" dirty="0">
                <a:solidFill>
                  <a:schemeClr val="bg1"/>
                </a:solidFill>
                <a:latin typeface="Century Gothic" panose="020B0502020202020204" pitchFamily="34" charset="0"/>
              </a:rPr>
              <a:t>Shrek 2 – are we there yet? </a:t>
            </a:r>
            <a:r>
              <a:rPr lang="en-US" sz="2000" dirty="0">
                <a:solidFill>
                  <a:srgbClr val="619B86"/>
                </a:solidFill>
                <a:latin typeface="Century Gothic" panose="020B0502020202020204" pitchFamily="34" charset="0"/>
                <a:hlinkClick r:id="rId6">
                  <a:extLst>
                    <a:ext uri="{A12FA001-AC4F-418D-AE19-62706E023703}">
                      <ahyp:hlinkClr xmlns:ahyp="http://schemas.microsoft.com/office/drawing/2018/hyperlinkcolor" val="tx"/>
                    </a:ext>
                  </a:extLst>
                </a:hlinkClick>
              </a:rPr>
              <a:t>https://www.youtube.com/watch?v=</a:t>
            </a:r>
            <a:r>
              <a:rPr lang="en-US" sz="2000" dirty="0">
                <a:solidFill>
                  <a:schemeClr val="bg1"/>
                </a:solidFill>
                <a:latin typeface="Century Gothic" panose="020B0502020202020204" pitchFamily="34" charset="0"/>
                <a:hlinkClick r:id="rId6">
                  <a:extLst>
                    <a:ext uri="{A12FA001-AC4F-418D-AE19-62706E023703}">
                      <ahyp:hlinkClr xmlns:ahyp="http://schemas.microsoft.com/office/drawing/2018/hyperlinkcolor" val="tx"/>
                    </a:ext>
                  </a:extLst>
                </a:hlinkClick>
              </a:rPr>
              <a:t>basofea2UEs</a:t>
            </a:r>
            <a:endParaRPr lang="en-US" sz="2000" dirty="0">
              <a:solidFill>
                <a:schemeClr val="bg1"/>
              </a:solidFill>
              <a:latin typeface="Century Gothic" panose="020B0502020202020204" pitchFamily="34" charset="0"/>
            </a:endParaRPr>
          </a:p>
          <a:p>
            <a:endParaRPr lang="en-US" sz="2000" dirty="0">
              <a:solidFill>
                <a:schemeClr val="bg1"/>
              </a:solidFill>
              <a:latin typeface="Century Gothic" panose="020B0502020202020204" pitchFamily="34" charset="0"/>
            </a:endParaRPr>
          </a:p>
          <a:p>
            <a:endParaRPr lang="en-US" sz="2000" b="1" dirty="0">
              <a:solidFill>
                <a:schemeClr val="bg1"/>
              </a:solidFill>
              <a:latin typeface="Century Gothic" panose="020B0502020202020204" pitchFamily="34" charset="0"/>
            </a:endParaRPr>
          </a:p>
          <a:p>
            <a:r>
              <a:rPr lang="en-US" sz="2000" b="1" dirty="0">
                <a:solidFill>
                  <a:schemeClr val="bg1"/>
                </a:solidFill>
                <a:latin typeface="Century Gothic" panose="020B0502020202020204" pitchFamily="34" charset="0"/>
              </a:rPr>
              <a:t>The Incredibles </a:t>
            </a:r>
            <a:r>
              <a:rPr lang="en-US" sz="2000" dirty="0">
                <a:solidFill>
                  <a:srgbClr val="619B86"/>
                </a:solidFill>
                <a:latin typeface="Century Gothic" panose="020B0502020202020204" pitchFamily="34" charset="0"/>
                <a:hlinkClick r:id="rId7">
                  <a:extLst>
                    <a:ext uri="{A12FA001-AC4F-418D-AE19-62706E023703}">
                      <ahyp:hlinkClr xmlns:ahyp="http://schemas.microsoft.com/office/drawing/2018/hyperlinkcolor" val="tx"/>
                    </a:ext>
                  </a:extLst>
                </a:hlinkClick>
              </a:rPr>
              <a:t>https://www.youtube.com/watch?v=</a:t>
            </a:r>
            <a:r>
              <a:rPr lang="en-US" sz="2000" dirty="0">
                <a:solidFill>
                  <a:schemeClr val="bg1"/>
                </a:solidFill>
                <a:latin typeface="Century Gothic" panose="020B0502020202020204" pitchFamily="34" charset="0"/>
                <a:hlinkClick r:id="rId7">
                  <a:extLst>
                    <a:ext uri="{A12FA001-AC4F-418D-AE19-62706E023703}">
                      <ahyp:hlinkClr xmlns:ahyp="http://schemas.microsoft.com/office/drawing/2018/hyperlinkcolor" val="tx"/>
                    </a:ext>
                  </a:extLst>
                </a:hlinkClick>
              </a:rPr>
              <a:t>reTz59nkhBw</a:t>
            </a:r>
            <a:r>
              <a:rPr lang="en-US" sz="2000" dirty="0">
                <a:solidFill>
                  <a:schemeClr val="bg1"/>
                </a:solidFill>
                <a:latin typeface="Century Gothic" panose="020B0502020202020204" pitchFamily="34" charset="0"/>
              </a:rPr>
              <a:t>  </a:t>
            </a:r>
            <a:endParaRPr lang="en-GB" sz="20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40446645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02754-82C6-D57D-BAA8-0A492CFE5AA5}"/>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39689C0C-E2C2-99BC-485A-DD504D4010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5D1B3E3A-5240-50AE-799E-C4BDA0C8AEC8}"/>
              </a:ext>
            </a:extLst>
          </p:cNvPr>
          <p:cNvSpPr>
            <a:spLocks noGrp="1"/>
          </p:cNvSpPr>
          <p:nvPr>
            <p:ph type="title"/>
          </p:nvPr>
        </p:nvSpPr>
        <p:spPr>
          <a:xfrm>
            <a:off x="0" y="408856"/>
            <a:ext cx="10658475" cy="576064"/>
          </a:xfrm>
        </p:spPr>
        <p:txBody>
          <a:bodyPr/>
          <a:lstStyle/>
          <a:p>
            <a:r>
              <a:rPr lang="en-US" dirty="0"/>
              <a:t>Useful videos to talk through zones</a:t>
            </a:r>
          </a:p>
        </p:txBody>
      </p:sp>
      <p:sp>
        <p:nvSpPr>
          <p:cNvPr id="5" name="TextBox 4">
            <a:extLst>
              <a:ext uri="{FF2B5EF4-FFF2-40B4-BE49-F238E27FC236}">
                <a16:creationId xmlns:a16="http://schemas.microsoft.com/office/drawing/2014/main" id="{DEF7C778-C161-B271-3657-68A0F5C1955D}"/>
              </a:ext>
            </a:extLst>
          </p:cNvPr>
          <p:cNvSpPr txBox="1"/>
          <p:nvPr/>
        </p:nvSpPr>
        <p:spPr>
          <a:xfrm>
            <a:off x="438149" y="1824722"/>
            <a:ext cx="10658475" cy="954107"/>
          </a:xfrm>
          <a:prstGeom prst="rect">
            <a:avLst/>
          </a:prstGeom>
          <a:noFill/>
        </p:spPr>
        <p:txBody>
          <a:bodyPr wrap="square">
            <a:spAutoFit/>
          </a:bodyPr>
          <a:lstStyle/>
          <a:p>
            <a:r>
              <a:rPr lang="en-US" sz="2800" dirty="0">
                <a:solidFill>
                  <a:schemeClr val="bg1"/>
                </a:solidFill>
                <a:latin typeface="Century Gothic" panose="020B0502020202020204" pitchFamily="34" charset="0"/>
              </a:rPr>
              <a:t>Further reading: </a:t>
            </a:r>
            <a:r>
              <a:rPr lang="en-US" sz="2800" dirty="0">
                <a:solidFill>
                  <a:srgbClr val="619B86"/>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https://www.zonesofregulation.com/index.</a:t>
            </a:r>
            <a:r>
              <a:rPr lang="en-US" sz="2800"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html</a:t>
            </a:r>
            <a:r>
              <a:rPr lang="en-US" sz="2800" dirty="0">
                <a:solidFill>
                  <a:schemeClr val="bg1"/>
                </a:solidFill>
                <a:latin typeface="Century Gothic" panose="020B0502020202020204" pitchFamily="34" charset="0"/>
              </a:rPr>
              <a:t>  </a:t>
            </a:r>
            <a:endParaRPr lang="en-GB" sz="28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97530571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82CFC-A6E7-47E0-BAB9-A7DC8C2EDCA9}"/>
            </a:ext>
          </a:extLst>
        </p:cNvPr>
        <p:cNvGrpSpPr/>
        <p:nvPr/>
      </p:nvGrpSpPr>
      <p:grpSpPr>
        <a:xfrm>
          <a:off x="0" y="0"/>
          <a:ext cx="0" cy="0"/>
          <a:chOff x="0" y="0"/>
          <a:chExt cx="0" cy="0"/>
        </a:xfrm>
      </p:grpSpPr>
      <p:pic>
        <p:nvPicPr>
          <p:cNvPr id="6" name="Picture 2" descr="Halstow Primary School - Home">
            <a:extLst>
              <a:ext uri="{FF2B5EF4-FFF2-40B4-BE49-F238E27FC236}">
                <a16:creationId xmlns:a16="http://schemas.microsoft.com/office/drawing/2014/main" id="{A3018D6F-E43D-BD7A-A07F-724262901C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861732" y="111106"/>
            <a:ext cx="1172813" cy="11647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72008F-CA5C-3C19-4365-48132F96AA5B}"/>
              </a:ext>
            </a:extLst>
          </p:cNvPr>
          <p:cNvSpPr txBox="1"/>
          <p:nvPr/>
        </p:nvSpPr>
        <p:spPr>
          <a:xfrm>
            <a:off x="4185970" y="891184"/>
            <a:ext cx="3820058" cy="769441"/>
          </a:xfrm>
          <a:prstGeom prst="rect">
            <a:avLst/>
          </a:prstGeom>
          <a:noFill/>
        </p:spPr>
        <p:txBody>
          <a:bodyPr wrap="square">
            <a:spAutoFit/>
          </a:bodyPr>
          <a:lstStyle/>
          <a:p>
            <a:pPr algn="ctr"/>
            <a:r>
              <a:rPr lang="en-US" sz="4400" b="1" dirty="0">
                <a:solidFill>
                  <a:schemeClr val="bg1"/>
                </a:solidFill>
                <a:latin typeface="Century Gothic" panose="020B0502020202020204" pitchFamily="34" charset="0"/>
              </a:rPr>
              <a:t>Questions?</a:t>
            </a:r>
            <a:endParaRPr lang="en-GB" sz="4400" b="1" dirty="0">
              <a:solidFill>
                <a:schemeClr val="bg1"/>
              </a:solidFill>
              <a:latin typeface="Century Gothic" panose="020B0502020202020204" pitchFamily="34" charset="0"/>
            </a:endParaRPr>
          </a:p>
        </p:txBody>
      </p:sp>
      <p:pic>
        <p:nvPicPr>
          <p:cNvPr id="3" name="Picture 2">
            <a:extLst>
              <a:ext uri="{FF2B5EF4-FFF2-40B4-BE49-F238E27FC236}">
                <a16:creationId xmlns:a16="http://schemas.microsoft.com/office/drawing/2014/main" id="{CC42EEE4-F617-A254-BE4A-8506B7A0FE19}"/>
              </a:ext>
            </a:extLst>
          </p:cNvPr>
          <p:cNvPicPr>
            <a:picLocks noChangeAspect="1"/>
          </p:cNvPicPr>
          <p:nvPr/>
        </p:nvPicPr>
        <p:blipFill>
          <a:blip r:embed="rId3"/>
          <a:stretch>
            <a:fillRect/>
          </a:stretch>
        </p:blipFill>
        <p:spPr>
          <a:xfrm>
            <a:off x="4185970" y="2095412"/>
            <a:ext cx="3820058" cy="4572638"/>
          </a:xfrm>
          <a:prstGeom prst="rect">
            <a:avLst/>
          </a:prstGeom>
        </p:spPr>
      </p:pic>
    </p:spTree>
    <p:extLst>
      <p:ext uri="{BB962C8B-B14F-4D97-AF65-F5344CB8AC3E}">
        <p14:creationId xmlns:p14="http://schemas.microsoft.com/office/powerpoint/2010/main" val="10362559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Compass">
  <a:themeElements>
    <a:clrScheme name="Compass">
      <a:dk1>
        <a:srgbClr val="2D3128"/>
      </a:dk1>
      <a:lt1>
        <a:srgbClr val="C7C8CA"/>
      </a:lt1>
      <a:dk2>
        <a:srgbClr val="000000"/>
      </a:dk2>
      <a:lt2>
        <a:srgbClr val="FFFFFF"/>
      </a:lt2>
      <a:accent1>
        <a:srgbClr val="619B86"/>
      </a:accent1>
      <a:accent2>
        <a:srgbClr val="A7B186"/>
      </a:accent2>
      <a:accent3>
        <a:srgbClr val="6CBBCE"/>
      </a:accent3>
      <a:accent4>
        <a:srgbClr val="0C2D35"/>
      </a:accent4>
      <a:accent5>
        <a:srgbClr val="A79393"/>
      </a:accent5>
      <a:accent6>
        <a:srgbClr val="8BB7A7"/>
      </a:accent6>
      <a:hlink>
        <a:srgbClr val="619B86"/>
      </a:hlink>
      <a:folHlink>
        <a:srgbClr val="619B86"/>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DB66F0CD334642A60B1F89D3FA5D89" ma:contentTypeVersion="21" ma:contentTypeDescription="Create a new document." ma:contentTypeScope="" ma:versionID="471dad7c6450b29ad5792853d4bc3a58">
  <xsd:schema xmlns:xsd="http://www.w3.org/2001/XMLSchema" xmlns:xs="http://www.w3.org/2001/XMLSchema" xmlns:p="http://schemas.microsoft.com/office/2006/metadata/properties" xmlns:ns2="c0d8ff7c-557b-4c45-87cd-805a5611e674" xmlns:ns3="365e3f0f-8438-494d-b093-8ce0b0c17896" targetNamespace="http://schemas.microsoft.com/office/2006/metadata/properties" ma:root="true" ma:fieldsID="f5f99c38374c714d96fe7d47ad86da43" ns2:_="" ns3:_="">
    <xsd:import namespace="c0d8ff7c-557b-4c45-87cd-805a5611e674"/>
    <xsd:import namespace="365e3f0f-8438-494d-b093-8ce0b0c17896"/>
    <xsd:element name="properties">
      <xsd:complexType>
        <xsd:sequence>
          <xsd:element name="documentManagement">
            <xsd:complexType>
              <xsd:all>
                <xsd:element ref="ns2:na4b05192f7c4e10a207ea310a39f815" minOccurs="0"/>
                <xsd:element ref="ns2:TaxCatchAll" minOccurs="0"/>
                <xsd:element ref="ns2:PersonalIdentificationData" minOccurs="0"/>
                <xsd:element ref="ns3:MediaServiceMetadata" minOccurs="0"/>
                <xsd:element ref="ns3:MediaServiceFastMetadata" minOccurs="0"/>
                <xsd:element ref="ns3:MediaServiceAutoKeyPoints" minOccurs="0"/>
                <xsd:element ref="ns3:MediaServiceKeyPoints" minOccurs="0"/>
                <xsd:element ref="ns2:SharedWithUsers" minOccurs="0"/>
                <xsd:element ref="ns2:SharedWithDetail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8ff7c-557b-4c45-87cd-805a5611e674" elementFormDefault="qualified">
    <xsd:import namespace="http://schemas.microsoft.com/office/2006/documentManagement/types"/>
    <xsd:import namespace="http://schemas.microsoft.com/office/infopath/2007/PartnerControls"/>
    <xsd:element name="na4b05192f7c4e10a207ea310a39f815" ma:index="9" nillable="true" ma:taxonomy="true" ma:internalName="na4b05192f7c4e10a207ea310a39f815" ma:taxonomyFieldName="Staff_x0020_Category" ma:displayName="Staff Category" ma:default="" ma:fieldId="{7a4b0519-2f7c-4e10-a207-ea310a39f815}" ma:sspId="c1d59907-9e8f-47b5-bf29-89a5786a22de" ma:termSetId="4c888bba-d98b-490b-8b7d-bd9fda4b6f06"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a180e923-6b65-42e8-b34e-c46e6ca3948c}" ma:internalName="TaxCatchAll" ma:showField="CatchAllData" ma:web="c0d8ff7c-557b-4c45-87cd-805a5611e674">
      <xsd:complexType>
        <xsd:complexContent>
          <xsd:extension base="dms:MultiChoiceLookup">
            <xsd:sequence>
              <xsd:element name="Value" type="dms:Lookup" maxOccurs="unbounded" minOccurs="0" nillable="true"/>
            </xsd:sequence>
          </xsd:extension>
        </xsd:complexContent>
      </xsd:complexType>
    </xsd:element>
    <xsd:element name="PersonalIdentificationData" ma:index="11" nillable="true" ma:displayName="Personal Identification Data" ma:default="" ma:internalName="PersonalIdentificationData">
      <xsd:simpleType>
        <xsd:restriction base="dms:Choice">
          <xsd:enumeration value="No"/>
          <xsd:enumeration value="Yes"/>
        </xsd:restriction>
      </xsd:simple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65e3f0f-8438-494d-b093-8ce0b0c17896"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DateTaken" ma:index="22" nillable="true" ma:displayName="MediaServiceDateTaken" ma:hidden="true" ma:internalName="MediaServiceDateTaken" ma:readOnly="true">
      <xsd:simpleType>
        <xsd:restriction base="dms:Text"/>
      </xsd:simpleType>
    </xsd:element>
    <xsd:element name="MediaServiceLocation" ma:index="23" nillable="true" ma:displayName="Location" ma:internalName="MediaServiceLocation"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ersonalIdentificationData xmlns="c0d8ff7c-557b-4c45-87cd-805a5611e674" xsi:nil="true"/>
    <TaxCatchAll xmlns="c0d8ff7c-557b-4c45-87cd-805a5611e674" xsi:nil="true"/>
    <SharedWithUsers xmlns="c0d8ff7c-557b-4c45-87cd-805a5611e674">
      <UserInfo>
        <DisplayName>Michelle Kutchesfahani</DisplayName>
        <AccountId>140</AccountId>
        <AccountType/>
      </UserInfo>
    </SharedWithUsers>
    <lcf76f155ced4ddcb4097134ff3c332f xmlns="365e3f0f-8438-494d-b093-8ce0b0c17896">
      <Terms xmlns="http://schemas.microsoft.com/office/infopath/2007/PartnerControls"/>
    </lcf76f155ced4ddcb4097134ff3c332f>
    <na4b05192f7c4e10a207ea310a39f815 xmlns="c0d8ff7c-557b-4c45-87cd-805a5611e674">
      <Terms xmlns="http://schemas.microsoft.com/office/infopath/2007/PartnerControls"/>
    </na4b05192f7c4e10a207ea310a39f815>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248160-1AAF-4A44-A45E-98B6964169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8ff7c-557b-4c45-87cd-805a5611e674"/>
    <ds:schemaRef ds:uri="365e3f0f-8438-494d-b093-8ce0b0c1789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C7A284-803F-4454-9F98-BAA49089DC78}">
  <ds:schemaRefs>
    <ds:schemaRef ds:uri="http://www.w3.org/XML/1998/namespace"/>
    <ds:schemaRef ds:uri="http://purl.org/dc/terms/"/>
    <ds:schemaRef ds:uri="c0d8ff7c-557b-4c45-87cd-805a5611e674"/>
    <ds:schemaRef ds:uri="http://schemas.microsoft.com/office/infopath/2007/PartnerControls"/>
    <ds:schemaRef ds:uri="365e3f0f-8438-494d-b093-8ce0b0c17896"/>
    <ds:schemaRef ds:uri="http://schemas.microsoft.com/office/2006/documentManagement/types"/>
    <ds:schemaRef ds:uri="http://schemas.openxmlformats.org/package/2006/metadata/core-properties"/>
    <ds:schemaRef ds:uri="http://schemas.microsoft.com/office/2006/metadata/properties"/>
    <ds:schemaRef ds:uri="http://purl.org/dc/dcmitype/"/>
    <ds:schemaRef ds:uri="http://purl.org/dc/elements/1.1/"/>
  </ds:schemaRefs>
</ds:datastoreItem>
</file>

<file path=customXml/itemProps3.xml><?xml version="1.0" encoding="utf-8"?>
<ds:datastoreItem xmlns:ds="http://schemas.openxmlformats.org/officeDocument/2006/customXml" ds:itemID="{29660A8F-E022-4B4E-975C-9790208A34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Compass</Template>
  <TotalTime>1</TotalTime>
  <Words>934</Words>
  <Application>Microsoft Office PowerPoint</Application>
  <PresentationFormat>Widescreen</PresentationFormat>
  <Paragraphs>113</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Century Gothic</vt:lpstr>
      <vt:lpstr>Compass</vt:lpstr>
      <vt:lpstr>PowerPoint Presentation</vt:lpstr>
      <vt:lpstr>What is ‘The ZONES of Regulation’? </vt:lpstr>
      <vt:lpstr>What is Self-Regulation?</vt:lpstr>
      <vt:lpstr>What is Self-Regulation?</vt:lpstr>
      <vt:lpstr>What is Self-Regulation?</vt:lpstr>
      <vt:lpstr>What is Self-Regulation?</vt:lpstr>
      <vt:lpstr>What is Self-Regulation?</vt:lpstr>
      <vt:lpstr>What are the Zones?</vt:lpstr>
      <vt:lpstr>What are the Zones?</vt:lpstr>
      <vt:lpstr>How do we teach this at Halstow? </vt:lpstr>
      <vt:lpstr>How do we teach this at Halstow? </vt:lpstr>
      <vt:lpstr>What is Self-Regulation?</vt:lpstr>
      <vt:lpstr>Tools</vt:lpstr>
      <vt:lpstr>Tools – arriving at Concept 10</vt:lpstr>
      <vt:lpstr> What can you do at home?  </vt:lpstr>
      <vt:lpstr>Useful videos to talk through zones</vt:lpstr>
      <vt:lpstr>Useful videos to talk through zones</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Wheeler</dc:creator>
  <cp:lastModifiedBy>Samantha Rowe</cp:lastModifiedBy>
  <cp:revision>27</cp:revision>
  <dcterms:created xsi:type="dcterms:W3CDTF">2017-05-11T15:07:03Z</dcterms:created>
  <dcterms:modified xsi:type="dcterms:W3CDTF">2026-03-15T10:35:12Z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0x01010007DB66F0CD334642A60B1F89D3FA5D89</vt:lpwstr>
  </property>
  <property fmtid="{D5CDD505-2E9C-101B-9397-08002B2CF9AE}" pid="3" name="Staff Category">
    <vt:lpwstr/>
  </property>
  <property fmtid="{D5CDD505-2E9C-101B-9397-08002B2CF9AE}" pid="4" name="MediaServiceImageTags">
    <vt:lpwstr/>
  </property>
  <property fmtid="{D5CDD505-2E9C-101B-9397-08002B2CF9AE}" pid="5" name="Staff_x0020_Category">
    <vt:lpwstr/>
  </property>
</Properties>
</file>