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0"/>
  </p:notesMasterIdLst>
  <p:sldIdLst>
    <p:sldId id="376" r:id="rId5"/>
    <p:sldId id="379" r:id="rId6"/>
    <p:sldId id="309" r:id="rId7"/>
    <p:sldId id="377" r:id="rId8"/>
    <p:sldId id="378"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6365"/>
    <a:srgbClr val="044D96"/>
    <a:srgbClr val="8FAADC"/>
    <a:srgbClr val="76FAB2"/>
    <a:srgbClr val="0563C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94674"/>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7313EBC-694E-4F2E-8FDE-9A3E588618A8}" type="datetimeFigureOut">
              <a:rPr lang="en-GB" smtClean="0"/>
              <a:t>25/10/2025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F6C5649-B7DE-4A57-BC12-797F4CD88BB4}" type="slidenum">
              <a:rPr lang="en-GB" smtClean="0"/>
              <a:t>‹#›</a:t>
            </a:fld>
            <a:endParaRPr lang="en-GB"/>
          </a:p>
        </p:txBody>
      </p:sp>
    </p:spTree>
    <p:extLst>
      <p:ext uri="{BB962C8B-B14F-4D97-AF65-F5344CB8AC3E}">
        <p14:creationId xmlns:p14="http://schemas.microsoft.com/office/powerpoint/2010/main" val="1162439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458145-037C-0843-B30C-CEEAC7DE5B1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864C9A3-CD85-EF45-8470-5E92ABB29A2E}"/>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1949F0A-246E-9F44-A781-2DC52E529324}"/>
              </a:ext>
            </a:extLst>
          </p:cNvPr>
          <p:cNvSpPr>
            <a:spLocks noGrp="1"/>
          </p:cNvSpPr>
          <p:nvPr>
            <p:ph type="dt" sz="half" idx="10"/>
          </p:nvPr>
        </p:nvSpPr>
        <p:spPr/>
        <p:txBody>
          <a:bodyPr/>
          <a:lstStyle/>
          <a:p>
            <a:fld id="{47044BB7-CA8C-144F-9BD1-ECBD47EDE829}" type="datetimeFigureOut">
              <a:rPr lang="en-US" smtClean="0"/>
              <a:t>10/25/2025</a:t>
            </a:fld>
            <a:endParaRPr lang="en-US"/>
          </a:p>
        </p:txBody>
      </p:sp>
      <p:sp>
        <p:nvSpPr>
          <p:cNvPr id="5" name="Footer Placeholder 4">
            <a:extLst>
              <a:ext uri="{FF2B5EF4-FFF2-40B4-BE49-F238E27FC236}">
                <a16:creationId xmlns:a16="http://schemas.microsoft.com/office/drawing/2014/main" id="{61FFB941-9B35-8048-8CF4-6A83A6EEA1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9A02FC4-001B-DC4C-B09A-F21CEADAB627}"/>
              </a:ext>
            </a:extLst>
          </p:cNvPr>
          <p:cNvSpPr>
            <a:spLocks noGrp="1"/>
          </p:cNvSpPr>
          <p:nvPr>
            <p:ph type="sldNum" sz="quarter" idx="12"/>
          </p:nvPr>
        </p:nvSpPr>
        <p:spPr/>
        <p:txBody>
          <a:bodyPr/>
          <a:lstStyle/>
          <a:p>
            <a:fld id="{4B853A29-EDD7-EA47-8C60-F6214D1E783E}" type="slidenum">
              <a:rPr lang="en-US" smtClean="0"/>
              <a:t>‹#›</a:t>
            </a:fld>
            <a:endParaRPr lang="en-US"/>
          </a:p>
        </p:txBody>
      </p:sp>
    </p:spTree>
    <p:extLst>
      <p:ext uri="{BB962C8B-B14F-4D97-AF65-F5344CB8AC3E}">
        <p14:creationId xmlns:p14="http://schemas.microsoft.com/office/powerpoint/2010/main" val="7689506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D99F2A-419E-9B43-AA2B-CD1030A055B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1B046EB-75B1-3349-9459-7DA9D120C62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4A97ED8-1A8F-A440-B0FA-66A8C4872C6F}"/>
              </a:ext>
            </a:extLst>
          </p:cNvPr>
          <p:cNvSpPr>
            <a:spLocks noGrp="1"/>
          </p:cNvSpPr>
          <p:nvPr>
            <p:ph type="dt" sz="half" idx="10"/>
          </p:nvPr>
        </p:nvSpPr>
        <p:spPr/>
        <p:txBody>
          <a:bodyPr/>
          <a:lstStyle/>
          <a:p>
            <a:fld id="{47044BB7-CA8C-144F-9BD1-ECBD47EDE829}" type="datetimeFigureOut">
              <a:rPr lang="en-US" smtClean="0"/>
              <a:t>10/25/2025</a:t>
            </a:fld>
            <a:endParaRPr lang="en-US"/>
          </a:p>
        </p:txBody>
      </p:sp>
      <p:sp>
        <p:nvSpPr>
          <p:cNvPr id="5" name="Footer Placeholder 4">
            <a:extLst>
              <a:ext uri="{FF2B5EF4-FFF2-40B4-BE49-F238E27FC236}">
                <a16:creationId xmlns:a16="http://schemas.microsoft.com/office/drawing/2014/main" id="{591CBC95-4B5F-1743-97EA-6B326D6C6ED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DBA0398-D737-0948-B855-34BFA71A0535}"/>
              </a:ext>
            </a:extLst>
          </p:cNvPr>
          <p:cNvSpPr>
            <a:spLocks noGrp="1"/>
          </p:cNvSpPr>
          <p:nvPr>
            <p:ph type="sldNum" sz="quarter" idx="12"/>
          </p:nvPr>
        </p:nvSpPr>
        <p:spPr/>
        <p:txBody>
          <a:bodyPr/>
          <a:lstStyle/>
          <a:p>
            <a:fld id="{4B853A29-EDD7-EA47-8C60-F6214D1E783E}" type="slidenum">
              <a:rPr lang="en-US" smtClean="0"/>
              <a:t>‹#›</a:t>
            </a:fld>
            <a:endParaRPr lang="en-US"/>
          </a:p>
        </p:txBody>
      </p:sp>
    </p:spTree>
    <p:extLst>
      <p:ext uri="{BB962C8B-B14F-4D97-AF65-F5344CB8AC3E}">
        <p14:creationId xmlns:p14="http://schemas.microsoft.com/office/powerpoint/2010/main" val="58757568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5894BB3-39AA-1D4B-849E-D5752B5C934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4C6008B-51BB-694F-988D-701B3D3467C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25761BE-AC6D-7B40-A166-C2D4A782D53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044BB7-CA8C-144F-9BD1-ECBD47EDE829}" type="datetimeFigureOut">
              <a:rPr lang="en-US" smtClean="0"/>
              <a:t>10/25/2025</a:t>
            </a:fld>
            <a:endParaRPr lang="en-US"/>
          </a:p>
        </p:txBody>
      </p:sp>
      <p:sp>
        <p:nvSpPr>
          <p:cNvPr id="5" name="Footer Placeholder 4">
            <a:extLst>
              <a:ext uri="{FF2B5EF4-FFF2-40B4-BE49-F238E27FC236}">
                <a16:creationId xmlns:a16="http://schemas.microsoft.com/office/drawing/2014/main" id="{453EBD3F-4D31-554E-974B-251EDB5E19E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7D40D982-6205-4F48-A66F-4A186DF028D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853A29-EDD7-EA47-8C60-F6214D1E783E}" type="slidenum">
              <a:rPr lang="en-US" smtClean="0"/>
              <a:t>‹#›</a:t>
            </a:fld>
            <a:endParaRPr lang="en-US"/>
          </a:p>
        </p:txBody>
      </p:sp>
    </p:spTree>
    <p:extLst>
      <p:ext uri="{BB962C8B-B14F-4D97-AF65-F5344CB8AC3E}">
        <p14:creationId xmlns:p14="http://schemas.microsoft.com/office/powerpoint/2010/main" val="1523036204"/>
      </p:ext>
    </p:extLst>
  </p:cSld>
  <p:clrMap bg1="lt1" tx1="dk1" bg2="lt2" tx2="dk2" accent1="accent1" accent2="accent2" accent3="accent3" accent4="accent4" accent5="accent5" accent6="accent6" hlink="hlink" folHlink="folHlink"/>
  <p:sldLayoutIdLst>
    <p:sldLayoutId id="2147483650" r:id="rId1"/>
    <p:sldLayoutId id="2147483649"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hyperlink" Target="http://www.ttrockstars.com/" TargetMode="External"/><Relationship Id="rId4" Type="http://schemas.openxmlformats.org/officeDocument/2006/relationships/hyperlink" Target="http://www.timestables.co.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C585DF-F7A3-4BFF-1475-79F43986F770}"/>
            </a:ext>
          </a:extLst>
        </p:cNvPr>
        <p:cNvGrpSpPr/>
        <p:nvPr/>
      </p:nvGrpSpPr>
      <p:grpSpPr>
        <a:xfrm>
          <a:off x="0" y="0"/>
          <a:ext cx="0" cy="0"/>
          <a:chOff x="0" y="0"/>
          <a:chExt cx="0" cy="0"/>
        </a:xfrm>
      </p:grpSpPr>
      <p:sp>
        <p:nvSpPr>
          <p:cNvPr id="9" name="Title 1">
            <a:extLst>
              <a:ext uri="{FF2B5EF4-FFF2-40B4-BE49-F238E27FC236}">
                <a16:creationId xmlns:a16="http://schemas.microsoft.com/office/drawing/2014/main" id="{3B946112-3246-D2E3-C37B-3939B411F126}"/>
              </a:ext>
            </a:extLst>
          </p:cNvPr>
          <p:cNvSpPr>
            <a:spLocks noGrp="1"/>
          </p:cNvSpPr>
          <p:nvPr/>
        </p:nvSpPr>
        <p:spPr>
          <a:xfrm>
            <a:off x="2209800" y="2906165"/>
            <a:ext cx="7772400" cy="1470025"/>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defRPr>
                <a:latin typeface="Century Gothic"/>
              </a:defRPr>
            </a:pPr>
            <a:r>
              <a:rPr lang="en-US" sz="3200" dirty="0"/>
              <a:t>Multiplication Tables Check</a:t>
            </a:r>
            <a:endParaRPr sz="3200" dirty="0"/>
          </a:p>
        </p:txBody>
      </p:sp>
      <p:sp>
        <p:nvSpPr>
          <p:cNvPr id="10" name="Subtitle 2">
            <a:extLst>
              <a:ext uri="{FF2B5EF4-FFF2-40B4-BE49-F238E27FC236}">
                <a16:creationId xmlns:a16="http://schemas.microsoft.com/office/drawing/2014/main" id="{C33898A8-5783-FA33-BA29-6FC7EF38E09F}"/>
              </a:ext>
            </a:extLst>
          </p:cNvPr>
          <p:cNvSpPr>
            <a:spLocks noGrp="1"/>
          </p:cNvSpPr>
          <p:nvPr/>
        </p:nvSpPr>
        <p:spPr>
          <a:xfrm>
            <a:off x="2895601" y="4238242"/>
            <a:ext cx="6400800" cy="1752600"/>
          </a:xfrm>
          <a:prstGeom prst="rect">
            <a:avLst/>
          </a:prstGeom>
        </p:spPr>
        <p:txBody>
          <a:bodyPr vert="horz" lIns="91440" tIns="45720" rIns="91440" bIns="45720" rtlCol="0">
            <a:norm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defRPr>
                <a:latin typeface="Century Gothic"/>
              </a:defRPr>
            </a:pPr>
            <a:r>
              <a:rPr lang="en-US" sz="2000" dirty="0"/>
              <a:t>Year 4</a:t>
            </a:r>
            <a:endParaRPr sz="2000" dirty="0"/>
          </a:p>
        </p:txBody>
      </p:sp>
      <p:pic>
        <p:nvPicPr>
          <p:cNvPr id="11" name="Picture 10">
            <a:extLst>
              <a:ext uri="{FF2B5EF4-FFF2-40B4-BE49-F238E27FC236}">
                <a16:creationId xmlns:a16="http://schemas.microsoft.com/office/drawing/2014/main" id="{AEE372C4-C8BB-5A35-7714-0C19B8DCEC0E}"/>
              </a:ext>
            </a:extLst>
          </p:cNvPr>
          <p:cNvPicPr>
            <a:picLocks noChangeAspect="1"/>
          </p:cNvPicPr>
          <p:nvPr/>
        </p:nvPicPr>
        <p:blipFill>
          <a:blip r:embed="rId2"/>
          <a:stretch>
            <a:fillRect/>
          </a:stretch>
        </p:blipFill>
        <p:spPr>
          <a:xfrm>
            <a:off x="5076497" y="867158"/>
            <a:ext cx="2039007" cy="2039007"/>
          </a:xfrm>
          <a:prstGeom prst="ellipse">
            <a:avLst/>
          </a:prstGeom>
        </p:spPr>
      </p:pic>
    </p:spTree>
    <p:extLst>
      <p:ext uri="{BB962C8B-B14F-4D97-AF65-F5344CB8AC3E}">
        <p14:creationId xmlns:p14="http://schemas.microsoft.com/office/powerpoint/2010/main" val="37541305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CA02B8-87E2-6AA5-DD0D-3412A6698F9B}"/>
            </a:ext>
          </a:extLst>
        </p:cNvPr>
        <p:cNvGrpSpPr/>
        <p:nvPr/>
      </p:nvGrpSpPr>
      <p:grpSpPr>
        <a:xfrm>
          <a:off x="0" y="0"/>
          <a:ext cx="0" cy="0"/>
          <a:chOff x="0" y="0"/>
          <a:chExt cx="0" cy="0"/>
        </a:xfrm>
      </p:grpSpPr>
      <p:sp>
        <p:nvSpPr>
          <p:cNvPr id="9" name="Title 1">
            <a:extLst>
              <a:ext uri="{FF2B5EF4-FFF2-40B4-BE49-F238E27FC236}">
                <a16:creationId xmlns:a16="http://schemas.microsoft.com/office/drawing/2014/main" id="{1F00CBC4-89BF-4FFA-716F-E0723755C45E}"/>
              </a:ext>
            </a:extLst>
          </p:cNvPr>
          <p:cNvSpPr>
            <a:spLocks noGrp="1"/>
          </p:cNvSpPr>
          <p:nvPr/>
        </p:nvSpPr>
        <p:spPr>
          <a:xfrm>
            <a:off x="465803" y="2965160"/>
            <a:ext cx="11260393" cy="1470025"/>
          </a:xfrm>
          <a:prstGeom prst="rect">
            <a:avLst/>
          </a:prstGeom>
        </p:spPr>
        <p:txBody>
          <a:bodyPr vert="horz" lIns="91440" tIns="45720" rIns="91440" bIns="45720" rtlCol="0" anchor="ct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just">
              <a:defRPr>
                <a:latin typeface="Century Gothic"/>
              </a:defRPr>
            </a:pPr>
            <a:r>
              <a:rPr lang="en-US" sz="8000" dirty="0"/>
              <a:t>This year, </a:t>
            </a:r>
            <a:r>
              <a:rPr lang="en-GB" sz="8000" dirty="0"/>
              <a:t>the Multiplication Tables Check for year 4 children is happening between Monday 1st June and Friday 12</a:t>
            </a:r>
            <a:r>
              <a:rPr lang="en-GB" sz="8000" baseline="30000" dirty="0"/>
              <a:t>th</a:t>
            </a:r>
            <a:r>
              <a:rPr lang="en-GB" sz="8000" dirty="0"/>
              <a:t> June 2026. </a:t>
            </a:r>
          </a:p>
          <a:p>
            <a:pPr algn="just">
              <a:defRPr>
                <a:latin typeface="Century Gothic"/>
              </a:defRPr>
            </a:pPr>
            <a:endParaRPr lang="en-GB" sz="8000" dirty="0"/>
          </a:p>
          <a:p>
            <a:pPr algn="just"/>
            <a:r>
              <a:rPr lang="en-GB" sz="8000" b="1" u="sng" dirty="0"/>
              <a:t>What is the Multiplication Tables Check?</a:t>
            </a:r>
            <a:endParaRPr lang="en-GB" sz="8000" dirty="0"/>
          </a:p>
          <a:p>
            <a:pPr lvl="0" algn="just"/>
            <a:r>
              <a:rPr lang="en-GB" sz="8000" dirty="0"/>
              <a:t>The checks consist of 25 times tables questions. The questions will only be multiplication and they will go up to 12×12. There’s nothing novel about the questions and they don’t require problem solving so there’s nothing to trip them up.</a:t>
            </a:r>
          </a:p>
          <a:p>
            <a:pPr lvl="0" algn="just"/>
            <a:r>
              <a:rPr lang="en-GB" sz="8000" dirty="0"/>
              <a:t>There will be 6 seconds to answer each question. </a:t>
            </a:r>
          </a:p>
          <a:p>
            <a:pPr lvl="0" algn="just"/>
            <a:r>
              <a:rPr lang="en-GB" sz="8000" dirty="0"/>
              <a:t>The check will be taken online during school time.</a:t>
            </a:r>
          </a:p>
          <a:p>
            <a:pPr lvl="0" algn="just"/>
            <a:r>
              <a:rPr lang="en-GB" sz="8000" dirty="0"/>
              <a:t>Teachers will be able to apply for some children to be able to pause between questions. </a:t>
            </a:r>
          </a:p>
          <a:p>
            <a:pPr lvl="0" algn="just"/>
            <a:endParaRPr lang="en-GB" sz="8000" dirty="0"/>
          </a:p>
          <a:p>
            <a:pPr algn="just"/>
            <a:r>
              <a:rPr lang="en-GB" sz="8000" b="1" u="sng" dirty="0"/>
              <a:t>Why do the children need to take this test? </a:t>
            </a:r>
            <a:endParaRPr lang="en-GB" sz="8000" dirty="0"/>
          </a:p>
          <a:p>
            <a:pPr algn="just"/>
            <a:r>
              <a:rPr lang="en-GB" sz="8000" dirty="0"/>
              <a:t>All year 4 pupils in England will take the check. The Government made the check compulsory in 2022. They say: </a:t>
            </a:r>
          </a:p>
          <a:p>
            <a:pPr algn="just"/>
            <a:r>
              <a:rPr lang="en-GB" sz="8000" i="1" dirty="0"/>
              <a:t>The purpose of the MTC is to determine whether pupils can recall their times tables fluently, which is essential for future success in mathematics. It will help schools to identify pupils who have not yet mastered their times tables, so that additional support can be provided.</a:t>
            </a:r>
            <a:endParaRPr lang="en-GB" sz="8000" dirty="0"/>
          </a:p>
          <a:p>
            <a:pPr algn="just"/>
            <a:r>
              <a:rPr lang="en-GB" sz="8000" dirty="0"/>
              <a:t>But why are times tables so important? Having rapid recall of times tables makes other areas of maths much easier. Fractions is the most obvious area where learning times tables well is essential. However, every multiplication, division, long multiplication method and short division and long division method require speed and instant recall of times tables while at primary school. At secondary school the needs become even greater. Furthermore, having the tables secure frees up their working memory for newer, more challenging tasks at hand. So learning them now, in year 4, sets children up for a more successful maths career later in their school life. </a:t>
            </a:r>
          </a:p>
          <a:p>
            <a:pPr lvl="0"/>
            <a:endParaRPr lang="en-GB" dirty="0"/>
          </a:p>
          <a:p>
            <a:pPr algn="just">
              <a:defRPr>
                <a:latin typeface="Century Gothic"/>
              </a:defRPr>
            </a:pPr>
            <a:endParaRPr lang="en-GB" dirty="0"/>
          </a:p>
          <a:p>
            <a:pPr>
              <a:defRPr>
                <a:latin typeface="Century Gothic"/>
              </a:defRPr>
            </a:pPr>
            <a:endParaRPr sz="3200" dirty="0"/>
          </a:p>
        </p:txBody>
      </p:sp>
    </p:spTree>
    <p:extLst>
      <p:ext uri="{BB962C8B-B14F-4D97-AF65-F5344CB8AC3E}">
        <p14:creationId xmlns:p14="http://schemas.microsoft.com/office/powerpoint/2010/main" val="27541237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E24B7E79-1C69-C391-71EE-59DAD752B55E}"/>
              </a:ext>
            </a:extLst>
          </p:cNvPr>
          <p:cNvPicPr>
            <a:picLocks noChangeAspect="1"/>
          </p:cNvPicPr>
          <p:nvPr/>
        </p:nvPicPr>
        <p:blipFill>
          <a:blip r:embed="rId2"/>
          <a:stretch>
            <a:fillRect/>
          </a:stretch>
        </p:blipFill>
        <p:spPr>
          <a:xfrm>
            <a:off x="1897878" y="0"/>
            <a:ext cx="8396243" cy="6858000"/>
          </a:xfrm>
          <a:prstGeom prst="rect">
            <a:avLst/>
          </a:prstGeom>
        </p:spPr>
      </p:pic>
    </p:spTree>
    <p:extLst>
      <p:ext uri="{BB962C8B-B14F-4D97-AF65-F5344CB8AC3E}">
        <p14:creationId xmlns:p14="http://schemas.microsoft.com/office/powerpoint/2010/main" val="31223250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870955-ADCC-2BBA-425B-5603434F8A99}"/>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04D3D4FD-98B9-0D43-2301-CCF90ACC5CBF}"/>
              </a:ext>
            </a:extLst>
          </p:cNvPr>
          <p:cNvPicPr>
            <a:picLocks noChangeAspect="1"/>
          </p:cNvPicPr>
          <p:nvPr/>
        </p:nvPicPr>
        <p:blipFill>
          <a:blip r:embed="rId2"/>
          <a:stretch>
            <a:fillRect/>
          </a:stretch>
        </p:blipFill>
        <p:spPr>
          <a:xfrm>
            <a:off x="1907153" y="0"/>
            <a:ext cx="8509038" cy="4169992"/>
          </a:xfrm>
          <a:prstGeom prst="rect">
            <a:avLst/>
          </a:prstGeom>
        </p:spPr>
      </p:pic>
      <p:pic>
        <p:nvPicPr>
          <p:cNvPr id="5" name="Picture 4">
            <a:extLst>
              <a:ext uri="{FF2B5EF4-FFF2-40B4-BE49-F238E27FC236}">
                <a16:creationId xmlns:a16="http://schemas.microsoft.com/office/drawing/2014/main" id="{2C6D1757-A0BD-FCE2-883E-80C78770395E}"/>
              </a:ext>
            </a:extLst>
          </p:cNvPr>
          <p:cNvPicPr>
            <a:picLocks noChangeAspect="1"/>
          </p:cNvPicPr>
          <p:nvPr/>
        </p:nvPicPr>
        <p:blipFill>
          <a:blip r:embed="rId3"/>
          <a:stretch>
            <a:fillRect/>
          </a:stretch>
        </p:blipFill>
        <p:spPr>
          <a:xfrm>
            <a:off x="1907152" y="3705809"/>
            <a:ext cx="8509039" cy="3152191"/>
          </a:xfrm>
          <a:prstGeom prst="rect">
            <a:avLst/>
          </a:prstGeom>
        </p:spPr>
      </p:pic>
    </p:spTree>
    <p:extLst>
      <p:ext uri="{BB962C8B-B14F-4D97-AF65-F5344CB8AC3E}">
        <p14:creationId xmlns:p14="http://schemas.microsoft.com/office/powerpoint/2010/main" val="11351727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9A1195-2369-BF1A-54B7-EF0E7B12AA19}"/>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5C1AE9B3-06EC-3E35-7E6C-E68D69D8E65A}"/>
              </a:ext>
            </a:extLst>
          </p:cNvPr>
          <p:cNvPicPr>
            <a:picLocks noChangeAspect="1"/>
          </p:cNvPicPr>
          <p:nvPr/>
        </p:nvPicPr>
        <p:blipFill>
          <a:blip r:embed="rId2"/>
          <a:srcRect b="52204"/>
          <a:stretch>
            <a:fillRect/>
          </a:stretch>
        </p:blipFill>
        <p:spPr>
          <a:xfrm>
            <a:off x="1854774" y="1"/>
            <a:ext cx="8659433" cy="678426"/>
          </a:xfrm>
          <a:prstGeom prst="rect">
            <a:avLst/>
          </a:prstGeom>
        </p:spPr>
      </p:pic>
      <p:sp>
        <p:nvSpPr>
          <p:cNvPr id="17" name="TextBox 16">
            <a:extLst>
              <a:ext uri="{FF2B5EF4-FFF2-40B4-BE49-F238E27FC236}">
                <a16:creationId xmlns:a16="http://schemas.microsoft.com/office/drawing/2014/main" id="{6017B9BD-9295-72DC-BC4A-9E2591D86BF6}"/>
              </a:ext>
            </a:extLst>
          </p:cNvPr>
          <p:cNvSpPr txBox="1"/>
          <p:nvPr/>
        </p:nvSpPr>
        <p:spPr>
          <a:xfrm>
            <a:off x="181895" y="3631800"/>
            <a:ext cx="11828207" cy="244041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GB" dirty="0">
                <a:latin typeface="+mj-lt"/>
                <a:ea typeface="Calibri" panose="020F0502020204030204" pitchFamily="34" charset="0"/>
              </a:rPr>
              <a:t>Every Halstow pupil has a login for Times Table Rock Stars (TTRS). On TTRS t</a:t>
            </a:r>
            <a:r>
              <a:rPr lang="en-GB" dirty="0">
                <a:solidFill>
                  <a:srgbClr val="000000"/>
                </a:solidFill>
                <a:ea typeface="Noto Sans Symbols"/>
                <a:cs typeface="Noto Sans Symbols"/>
              </a:rPr>
              <a:t>he </a:t>
            </a:r>
            <a:r>
              <a:rPr lang="en-GB" dirty="0">
                <a:ea typeface="Noto Sans Symbols"/>
                <a:cs typeface="Noto Sans Symbols"/>
              </a:rPr>
              <a:t>G</a:t>
            </a:r>
            <a:r>
              <a:rPr lang="en-GB" dirty="0">
                <a:solidFill>
                  <a:srgbClr val="000000"/>
                </a:solidFill>
                <a:ea typeface="Noto Sans Symbols"/>
                <a:cs typeface="Noto Sans Symbols"/>
              </a:rPr>
              <a:t>arage game mode is will adjust the questions your child is asked, ensuring they are always working on the facts they need to improve. Also, give them a times tables square to use whilst they play. This way they can </a:t>
            </a:r>
            <a:r>
              <a:rPr lang="en-GB" dirty="0">
                <a:ea typeface="Noto Sans Symbols"/>
                <a:cs typeface="Noto Sans Symbols"/>
              </a:rPr>
              <a:t>double-check</a:t>
            </a:r>
            <a:r>
              <a:rPr lang="en-GB" dirty="0">
                <a:solidFill>
                  <a:srgbClr val="000000"/>
                </a:solidFill>
                <a:ea typeface="Noto Sans Symbols"/>
                <a:cs typeface="Noto Sans Symbols"/>
              </a:rPr>
              <a:t> facts they are not sure about. On </a:t>
            </a:r>
            <a:r>
              <a:rPr lang="en-GB" dirty="0">
                <a:ea typeface="Calibri" panose="020F0502020204030204" pitchFamily="34" charset="0"/>
              </a:rPr>
              <a:t>TTRS you can view your child’s heatmap (by logging in to your child’s account&gt; Stats&gt; Fluency). It shows their current recall time for each of the times tables facts. The greener the fact, the quicker the response time. Any facts shown in red or orange are slower than 5 seconds and should be practised. Spend some time with your child identifying which tables they need to practise, and celebrating the ones they already know.</a:t>
            </a:r>
            <a:endParaRPr lang="en-GB" sz="1600" dirty="0">
              <a:ea typeface="Calibri" panose="020F0502020204030204" pitchFamily="34" charset="0"/>
            </a:endParaRPr>
          </a:p>
        </p:txBody>
      </p:sp>
      <p:pic>
        <p:nvPicPr>
          <p:cNvPr id="19" name="Picture 18">
            <a:extLst>
              <a:ext uri="{FF2B5EF4-FFF2-40B4-BE49-F238E27FC236}">
                <a16:creationId xmlns:a16="http://schemas.microsoft.com/office/drawing/2014/main" id="{47D0074E-E401-126A-CD2A-C65D0D459B3E}"/>
              </a:ext>
            </a:extLst>
          </p:cNvPr>
          <p:cNvPicPr>
            <a:picLocks noChangeAspect="1"/>
          </p:cNvPicPr>
          <p:nvPr/>
        </p:nvPicPr>
        <p:blipFill>
          <a:blip r:embed="rId3"/>
          <a:stretch>
            <a:fillRect/>
          </a:stretch>
        </p:blipFill>
        <p:spPr>
          <a:xfrm>
            <a:off x="7025150" y="5767746"/>
            <a:ext cx="4891547" cy="808221"/>
          </a:xfrm>
          <a:prstGeom prst="rect">
            <a:avLst/>
          </a:prstGeom>
        </p:spPr>
      </p:pic>
      <p:sp>
        <p:nvSpPr>
          <p:cNvPr id="21" name="TextBox 20">
            <a:extLst>
              <a:ext uri="{FF2B5EF4-FFF2-40B4-BE49-F238E27FC236}">
                <a16:creationId xmlns:a16="http://schemas.microsoft.com/office/drawing/2014/main" id="{2B2A00DE-4F34-A544-4038-3A8E18EBE3B8}"/>
              </a:ext>
            </a:extLst>
          </p:cNvPr>
          <p:cNvSpPr txBox="1"/>
          <p:nvPr/>
        </p:nvSpPr>
        <p:spPr>
          <a:xfrm>
            <a:off x="181895" y="678427"/>
            <a:ext cx="11911782" cy="2953373"/>
          </a:xfrm>
          <a:prstGeom prst="rect">
            <a:avLst/>
          </a:prstGeom>
          <a:noFill/>
        </p:spPr>
        <p:txBody>
          <a:bodyPr wrap="square">
            <a:spAutoFit/>
          </a:bodyPr>
          <a:lstStyle/>
          <a:p>
            <a:pPr marL="285750" lvl="0" indent="-285750">
              <a:lnSpc>
                <a:spcPct val="107000"/>
              </a:lnSpc>
              <a:spcAft>
                <a:spcPts val="800"/>
              </a:spcAft>
              <a:buFont typeface="Arial" panose="020B0604020202020204" pitchFamily="34" charset="0"/>
              <a:buChar char="•"/>
            </a:pPr>
            <a:r>
              <a:rPr lang="en-GB" dirty="0">
                <a:solidFill>
                  <a:srgbClr val="000000"/>
                </a:solidFill>
                <a:effectLst/>
                <a:latin typeface="+mj-lt"/>
                <a:ea typeface="Noto Sans Symbols"/>
                <a:cs typeface="Noto Sans Symbols"/>
              </a:rPr>
              <a:t>Sing times tables songs. </a:t>
            </a:r>
          </a:p>
          <a:p>
            <a:pPr marL="285750" lvl="0" indent="-285750">
              <a:lnSpc>
                <a:spcPct val="107000"/>
              </a:lnSpc>
              <a:spcAft>
                <a:spcPts val="800"/>
              </a:spcAft>
              <a:buFont typeface="Arial" panose="020B0604020202020204" pitchFamily="34" charset="0"/>
              <a:buChar char="•"/>
            </a:pPr>
            <a:r>
              <a:rPr lang="en-GB" dirty="0">
                <a:solidFill>
                  <a:srgbClr val="000000"/>
                </a:solidFill>
                <a:effectLst/>
                <a:latin typeface="+mj-lt"/>
                <a:ea typeface="Noto Sans Symbols"/>
                <a:cs typeface="Noto Sans Symbols"/>
              </a:rPr>
              <a:t>Chanting. Rehearse the tables forwards and backwards, gradually increasing in speed. </a:t>
            </a:r>
            <a:endParaRPr lang="en-GB" dirty="0">
              <a:latin typeface="+mj-lt"/>
              <a:ea typeface="Noto Sans Symbols"/>
              <a:cs typeface="Noto Sans Symbols"/>
            </a:endParaRPr>
          </a:p>
          <a:p>
            <a:pPr marL="285750" lvl="0" indent="-285750">
              <a:lnSpc>
                <a:spcPct val="107000"/>
              </a:lnSpc>
              <a:spcAft>
                <a:spcPts val="800"/>
              </a:spcAft>
              <a:buFont typeface="Arial" panose="020B0604020202020204" pitchFamily="34" charset="0"/>
              <a:buChar char="•"/>
            </a:pPr>
            <a:r>
              <a:rPr lang="en-GB" dirty="0">
                <a:solidFill>
                  <a:srgbClr val="000000"/>
                </a:solidFill>
                <a:effectLst/>
                <a:latin typeface="+mj-lt"/>
                <a:ea typeface="Noto Sans Symbols"/>
                <a:cs typeface="Noto Sans Symbols"/>
              </a:rPr>
              <a:t>Write out the tables – This can be in the form of a simple list </a:t>
            </a:r>
            <a:r>
              <a:rPr lang="en-GB" dirty="0">
                <a:effectLst/>
                <a:latin typeface="+mj-lt"/>
                <a:ea typeface="Noto Sans Symbols"/>
                <a:cs typeface="Noto Sans Symbols"/>
              </a:rPr>
              <a:t>or you</a:t>
            </a:r>
            <a:r>
              <a:rPr lang="en-GB" dirty="0">
                <a:solidFill>
                  <a:srgbClr val="000000"/>
                </a:solidFill>
                <a:effectLst/>
                <a:latin typeface="+mj-lt"/>
                <a:ea typeface="Noto Sans Symbols"/>
                <a:cs typeface="Noto Sans Symbols"/>
              </a:rPr>
              <a:t> could also be a bit more fun. </a:t>
            </a:r>
            <a:r>
              <a:rPr lang="en-GB" dirty="0">
                <a:effectLst/>
                <a:latin typeface="+mj-lt"/>
                <a:ea typeface="Noto Sans Symbols"/>
                <a:cs typeface="Noto Sans Symbols"/>
              </a:rPr>
              <a:t>Being creative will make writing and learning the tables more enjoyable, such as writing </a:t>
            </a:r>
            <a:r>
              <a:rPr lang="en-GB" dirty="0">
                <a:solidFill>
                  <a:srgbClr val="000000"/>
                </a:solidFill>
                <a:effectLst/>
                <a:latin typeface="+mj-lt"/>
                <a:ea typeface="Calibri" panose="020F0502020204030204" pitchFamily="34" charset="0"/>
              </a:rPr>
              <a:t>the facts as the petals of a flower</a:t>
            </a:r>
            <a:r>
              <a:rPr lang="en-GB" dirty="0">
                <a:solidFill>
                  <a:srgbClr val="000000"/>
                </a:solidFill>
                <a:latin typeface="+mj-lt"/>
                <a:ea typeface="Calibri" panose="020F0502020204030204" pitchFamily="34" charset="0"/>
              </a:rPr>
              <a:t> or on post it notes.</a:t>
            </a:r>
          </a:p>
          <a:p>
            <a:pPr marL="285750" lvl="0" indent="-285750">
              <a:lnSpc>
                <a:spcPct val="107000"/>
              </a:lnSpc>
              <a:spcAft>
                <a:spcPts val="800"/>
              </a:spcAft>
              <a:buFont typeface="Arial" panose="020B0604020202020204" pitchFamily="34" charset="0"/>
              <a:buChar char="•"/>
            </a:pPr>
            <a:r>
              <a:rPr lang="en-GB" dirty="0">
                <a:solidFill>
                  <a:srgbClr val="000000"/>
                </a:solidFill>
                <a:effectLst/>
                <a:latin typeface="+mj-lt"/>
                <a:ea typeface="Calibri" panose="020F0502020204030204" pitchFamily="34" charset="0"/>
              </a:rPr>
              <a:t>Take a pot of water and a </a:t>
            </a:r>
            <a:r>
              <a:rPr lang="en-GB" dirty="0">
                <a:effectLst/>
                <a:latin typeface="+mj-lt"/>
                <a:ea typeface="Calibri" panose="020F0502020204030204" pitchFamily="34" charset="0"/>
              </a:rPr>
              <a:t>paintbrush</a:t>
            </a:r>
            <a:r>
              <a:rPr lang="en-GB" dirty="0">
                <a:solidFill>
                  <a:srgbClr val="000000"/>
                </a:solidFill>
                <a:effectLst/>
                <a:latin typeface="+mj-lt"/>
                <a:ea typeface="Calibri" panose="020F0502020204030204" pitchFamily="34" charset="0"/>
              </a:rPr>
              <a:t> outside to ‘paint’ the facts on a wall. </a:t>
            </a:r>
          </a:p>
          <a:p>
            <a:pPr marL="285750" lvl="0" indent="-285750">
              <a:lnSpc>
                <a:spcPct val="107000"/>
              </a:lnSpc>
              <a:spcAft>
                <a:spcPts val="800"/>
              </a:spcAft>
              <a:buFont typeface="Arial" panose="020B0604020202020204" pitchFamily="34" charset="0"/>
              <a:buChar char="•"/>
            </a:pPr>
            <a:r>
              <a:rPr lang="en-GB" dirty="0">
                <a:effectLst/>
                <a:latin typeface="+mj-lt"/>
                <a:ea typeface="Calibri" panose="020F0502020204030204" pitchFamily="34" charset="0"/>
              </a:rPr>
              <a:t>Use </a:t>
            </a:r>
            <a:r>
              <a:rPr lang="en-GB" dirty="0">
                <a:solidFill>
                  <a:srgbClr val="000000"/>
                </a:solidFill>
                <a:effectLst/>
                <a:latin typeface="+mj-lt"/>
                <a:ea typeface="Calibri" panose="020F0502020204030204" pitchFamily="34" charset="0"/>
              </a:rPr>
              <a:t>chalks to write the facts outside in giant numbers.  </a:t>
            </a:r>
            <a:endParaRPr lang="en-GB" dirty="0">
              <a:latin typeface="+mj-lt"/>
              <a:ea typeface="Calibri" panose="020F0502020204030204" pitchFamily="34" charset="0"/>
            </a:endParaRPr>
          </a:p>
          <a:p>
            <a:pPr marL="285750" lvl="0" indent="-285750">
              <a:lnSpc>
                <a:spcPct val="107000"/>
              </a:lnSpc>
              <a:spcAft>
                <a:spcPts val="800"/>
              </a:spcAft>
              <a:buFont typeface="Arial" panose="020B0604020202020204" pitchFamily="34" charset="0"/>
              <a:buChar char="•"/>
            </a:pPr>
            <a:r>
              <a:rPr lang="en-GB" dirty="0">
                <a:solidFill>
                  <a:srgbClr val="000000"/>
                </a:solidFill>
                <a:effectLst/>
                <a:latin typeface="+mj-lt"/>
                <a:ea typeface="Calibri" panose="020F0502020204030204" pitchFamily="34" charset="0"/>
              </a:rPr>
              <a:t>Use websites, such as </a:t>
            </a:r>
            <a:r>
              <a:rPr lang="en-GB" dirty="0">
                <a:solidFill>
                  <a:srgbClr val="000000"/>
                </a:solidFill>
                <a:effectLst/>
                <a:latin typeface="+mj-lt"/>
                <a:ea typeface="Calibri" panose="020F0502020204030204" pitchFamily="34" charset="0"/>
                <a:hlinkClick r:id="rId4"/>
              </a:rPr>
              <a:t>www.timestables.co.uk</a:t>
            </a:r>
            <a:r>
              <a:rPr lang="en-GB" dirty="0">
                <a:solidFill>
                  <a:srgbClr val="000000"/>
                </a:solidFill>
                <a:latin typeface="+mj-lt"/>
                <a:ea typeface="Calibri" panose="020F0502020204030204" pitchFamily="34" charset="0"/>
              </a:rPr>
              <a:t> and </a:t>
            </a:r>
            <a:r>
              <a:rPr lang="en-GB" dirty="0">
                <a:solidFill>
                  <a:srgbClr val="000000"/>
                </a:solidFill>
                <a:latin typeface="+mj-lt"/>
                <a:ea typeface="Calibri" panose="020F0502020204030204" pitchFamily="34" charset="0"/>
                <a:hlinkClick r:id="rId5"/>
              </a:rPr>
              <a:t>www.ttrockstars.com</a:t>
            </a:r>
            <a:endParaRPr lang="en-GB" dirty="0">
              <a:solidFill>
                <a:srgbClr val="000000"/>
              </a:solidFill>
              <a:latin typeface="+mj-lt"/>
              <a:ea typeface="Calibri" panose="020F0502020204030204" pitchFamily="34" charset="0"/>
            </a:endParaRPr>
          </a:p>
        </p:txBody>
      </p:sp>
    </p:spTree>
    <p:extLst>
      <p:ext uri="{BB962C8B-B14F-4D97-AF65-F5344CB8AC3E}">
        <p14:creationId xmlns:p14="http://schemas.microsoft.com/office/powerpoint/2010/main" val="22140342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h4ee7a518c8d491bb55691f6c5ea8faa xmlns="c0d8ff7c-557b-4c45-87cd-805a5611e674">
      <Terms xmlns="http://schemas.microsoft.com/office/infopath/2007/PartnerControls"/>
    </h4ee7a518c8d491bb55691f6c5ea8faa>
    <n425d9c5c1af48c486cb7c4711056e28 xmlns="c0d8ff7c-557b-4c45-87cd-805a5611e674">
      <Terms xmlns="http://schemas.microsoft.com/office/infopath/2007/PartnerControls"/>
    </n425d9c5c1af48c486cb7c4711056e28>
    <KS xmlns="c0d8ff7c-557b-4c45-87cd-805a5611e674" xsi:nil="true"/>
    <Year xmlns="c0d8ff7c-557b-4c45-87cd-805a5611e674" xsi:nil="true"/>
    <Lesson xmlns="c0d8ff7c-557b-4c45-87cd-805a5611e674" xsi:nil="true"/>
    <h4bb76aad4b541aa9e2e9eb5d73b9be4 xmlns="c0d8ff7c-557b-4c45-87cd-805a5611e674">
      <Terms xmlns="http://schemas.microsoft.com/office/infopath/2007/PartnerControls"/>
    </h4bb76aad4b541aa9e2e9eb5d73b9be4>
    <CustomTags xmlns="c0d8ff7c-557b-4c45-87cd-805a5611e674" xsi:nil="true"/>
    <PersonalIdentificationData xmlns="c0d8ff7c-557b-4c45-87cd-805a5611e674" xsi:nil="true"/>
    <e39f48d0431a464cb420aef00cce5c09 xmlns="c0d8ff7c-557b-4c45-87cd-805a5611e674">
      <Terms xmlns="http://schemas.microsoft.com/office/infopath/2007/PartnerControls"/>
    </e39f48d0431a464cb420aef00cce5c09>
    <TaxCatchAll xmlns="c0d8ff7c-557b-4c45-87cd-805a5611e674" xsi:nil="true"/>
    <c9f2e0e270a7437190cbf9d7d7629f43 xmlns="c0d8ff7c-557b-4c45-87cd-805a5611e674">
      <Terms xmlns="http://schemas.microsoft.com/office/infopath/2007/PartnerControls"/>
    </c9f2e0e270a7437190cbf9d7d7629f43>
    <CurriculumSubject xmlns="c0d8ff7c-557b-4c45-87cd-805a5611e674">Mathematics</CurriculumSubject>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AB20EFAE544E34CAEEEF09A6395E002" ma:contentTypeVersion="21" ma:contentTypeDescription="Create a new document." ma:contentTypeScope="" ma:versionID="3ff984657ad4a2a49710cf56045b8dd2">
  <xsd:schema xmlns:xsd="http://www.w3.org/2001/XMLSchema" xmlns:xs="http://www.w3.org/2001/XMLSchema" xmlns:p="http://schemas.microsoft.com/office/2006/metadata/properties" xmlns:ns2="c0d8ff7c-557b-4c45-87cd-805a5611e674" xmlns:ns3="27089acf-925e-40a2-a9be-4616612b4072" targetNamespace="http://schemas.microsoft.com/office/2006/metadata/properties" ma:root="true" ma:fieldsID="28de7e52e8c036529757df969224c26f" ns2:_="" ns3:_="">
    <xsd:import namespace="c0d8ff7c-557b-4c45-87cd-805a5611e674"/>
    <xsd:import namespace="27089acf-925e-40a2-a9be-4616612b4072"/>
    <xsd:element name="properties">
      <xsd:complexType>
        <xsd:sequence>
          <xsd:element name="documentManagement">
            <xsd:complexType>
              <xsd:all>
                <xsd:element ref="ns2:n425d9c5c1af48c486cb7c4711056e28" minOccurs="0"/>
                <xsd:element ref="ns2:TaxCatchAll" minOccurs="0"/>
                <xsd:element ref="ns2:KS" minOccurs="0"/>
                <xsd:element ref="ns2:h4bb76aad4b541aa9e2e9eb5d73b9be4" minOccurs="0"/>
                <xsd:element ref="ns2:e39f48d0431a464cb420aef00cce5c09" minOccurs="0"/>
                <xsd:element ref="ns2:h4ee7a518c8d491bb55691f6c5ea8faa" minOccurs="0"/>
                <xsd:element ref="ns2:c9f2e0e270a7437190cbf9d7d7629f43" minOccurs="0"/>
                <xsd:element ref="ns2:Year" minOccurs="0"/>
                <xsd:element ref="ns2:Lesson" minOccurs="0"/>
                <xsd:element ref="ns2:CustomTags" minOccurs="0"/>
                <xsd:element ref="ns2:PersonalIdentificationData" minOccurs="0"/>
                <xsd:element ref="ns2:CurriculumSubject" minOccurs="0"/>
                <xsd:element ref="ns3:MediaServiceMetadata" minOccurs="0"/>
                <xsd:element ref="ns3:MediaServiceFastMetadata" minOccurs="0"/>
                <xsd:element ref="ns3:MediaServiceSearchProperties"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0d8ff7c-557b-4c45-87cd-805a5611e674" elementFormDefault="qualified">
    <xsd:import namespace="http://schemas.microsoft.com/office/2006/documentManagement/types"/>
    <xsd:import namespace="http://schemas.microsoft.com/office/infopath/2007/PartnerControls"/>
    <xsd:element name="n425d9c5c1af48c486cb7c4711056e28" ma:index="9" nillable="true" ma:taxonomy="true" ma:internalName="n425d9c5c1af48c486cb7c4711056e28" ma:taxonomyFieldName="Staff_x0020_Category" ma:displayName="Staff Category" ma:default="" ma:fieldId="{7425d9c5-c1af-48c4-86cb-7c4711056e28}" ma:sspId="c1d59907-9e8f-47b5-bf29-89a5786a22de" ma:termSetId="4c888bba-d98b-490b-8b7d-bd9fda4b6f06" ma:anchorId="00000000-0000-0000-0000-000000000000" ma:open="false" ma:isKeyword="false">
      <xsd:complexType>
        <xsd:sequence>
          <xsd:element ref="pc:Terms" minOccurs="0" maxOccurs="1"/>
        </xsd:sequence>
      </xsd:complexType>
    </xsd:element>
    <xsd:element name="TaxCatchAll" ma:index="10" nillable="true" ma:displayName="Taxonomy Catch All Column" ma:hidden="true" ma:list="{5f2a3d11-f074-444d-af49-a047b6d928bd}" ma:internalName="TaxCatchAll" ma:showField="CatchAllData" ma:web="c0d8ff7c-557b-4c45-87cd-805a5611e674">
      <xsd:complexType>
        <xsd:complexContent>
          <xsd:extension base="dms:MultiChoiceLookup">
            <xsd:sequence>
              <xsd:element name="Value" type="dms:Lookup" maxOccurs="unbounded" minOccurs="0" nillable="true"/>
            </xsd:sequence>
          </xsd:extension>
        </xsd:complexContent>
      </xsd:complexType>
    </xsd:element>
    <xsd:element name="KS" ma:index="11" nillable="true" ma:displayName="Key Stage" ma:default="" ma:internalName="KS">
      <xsd:simpleType>
        <xsd:restriction base="dms:Choice">
          <xsd:enumeration value="Foundation"/>
          <xsd:enumeration value="KS1"/>
          <xsd:enumeration value="KS2"/>
          <xsd:enumeration value="KS3"/>
          <xsd:enumeration value="KS4"/>
          <xsd:enumeration value="KS5"/>
        </xsd:restriction>
      </xsd:simpleType>
    </xsd:element>
    <xsd:element name="h4bb76aad4b541aa9e2e9eb5d73b9be4" ma:index="13" nillable="true" ma:taxonomy="true" ma:internalName="h4bb76aad4b541aa9e2e9eb5d73b9be4" ma:taxonomyFieldName="Topic" ma:displayName="Topic" ma:default="" ma:fieldId="{14bb76aa-d4b5-41aa-9e2e-9eb5d73b9be4}" ma:sspId="c1d59907-9e8f-47b5-bf29-89a5786a22de" ma:termSetId="c129a33a-a048-44f5-8ecd-45fd925b7fdd" ma:anchorId="00000000-0000-0000-0000-000000000000" ma:open="false" ma:isKeyword="false">
      <xsd:complexType>
        <xsd:sequence>
          <xsd:element ref="pc:Terms" minOccurs="0" maxOccurs="1"/>
        </xsd:sequence>
      </xsd:complexType>
    </xsd:element>
    <xsd:element name="e39f48d0431a464cb420aef00cce5c09" ma:index="15" nillable="true" ma:taxonomy="true" ma:internalName="e39f48d0431a464cb420aef00cce5c09" ma:taxonomyFieldName="ExamBoard" ma:displayName="Exam Board" ma:default="" ma:fieldId="{e39f48d0-431a-464c-b420-aef00cce5c09}" ma:sspId="c1d59907-9e8f-47b5-bf29-89a5786a22de" ma:termSetId="68ac8554-9e3f-490b-9c5e-14eb495659eb" ma:anchorId="00000000-0000-0000-0000-000000000000" ma:open="false" ma:isKeyword="false">
      <xsd:complexType>
        <xsd:sequence>
          <xsd:element ref="pc:Terms" minOccurs="0" maxOccurs="1"/>
        </xsd:sequence>
      </xsd:complexType>
    </xsd:element>
    <xsd:element name="h4ee7a518c8d491bb55691f6c5ea8faa" ma:index="17" nillable="true" ma:taxonomy="true" ma:internalName="h4ee7a518c8d491bb55691f6c5ea8faa" ma:taxonomyFieldName="Week" ma:displayName="Week" ma:default="" ma:fieldId="{14ee7a51-8c8d-491b-b556-91f6c5ea8faa}" ma:sspId="c1d59907-9e8f-47b5-bf29-89a5786a22de" ma:termSetId="0f0065a2-a4b2-417b-b404-90fdb1ae93cd" ma:anchorId="00000000-0000-0000-0000-000000000000" ma:open="false" ma:isKeyword="false">
      <xsd:complexType>
        <xsd:sequence>
          <xsd:element ref="pc:Terms" minOccurs="0" maxOccurs="1"/>
        </xsd:sequence>
      </xsd:complexType>
    </xsd:element>
    <xsd:element name="c9f2e0e270a7437190cbf9d7d7629f43" ma:index="19" nillable="true" ma:taxonomy="true" ma:internalName="c9f2e0e270a7437190cbf9d7d7629f43" ma:taxonomyFieldName="Term" ma:displayName="Term" ma:default="" ma:fieldId="{c9f2e0e2-70a7-4371-90cb-f9d7d7629f43}" ma:sspId="c1d59907-9e8f-47b5-bf29-89a5786a22de" ma:termSetId="fa1eecc0-5899-47f5-ae84-da2575ebdd75" ma:anchorId="00000000-0000-0000-0000-000000000000" ma:open="false" ma:isKeyword="false">
      <xsd:complexType>
        <xsd:sequence>
          <xsd:element ref="pc:Terms" minOccurs="0" maxOccurs="1"/>
        </xsd:sequence>
      </xsd:complexType>
    </xsd:element>
    <xsd:element name="Year" ma:index="20" nillable="true" ma:displayName="Year" ma:default="" ma:internalName="Year">
      <xsd:simpleType>
        <xsd:restriction base="dms:Choice">
          <xsd:enumeration value="R"/>
          <xsd:enumeration value="1"/>
          <xsd:enumeration value="2"/>
          <xsd:enumeration value="3"/>
          <xsd:enumeration value="4"/>
          <xsd:enumeration value="5"/>
          <xsd:enumeration value="6"/>
          <xsd:enumeration value="7"/>
          <xsd:enumeration value="8"/>
          <xsd:enumeration value="9"/>
          <xsd:enumeration value="10"/>
          <xsd:enumeration value="11"/>
          <xsd:enumeration value="12"/>
          <xsd:enumeration value="13"/>
        </xsd:restriction>
      </xsd:simpleType>
    </xsd:element>
    <xsd:element name="Lesson" ma:index="21" nillable="true" ma:displayName="Lesson" ma:default="" ma:internalName="Lesson">
      <xsd:simpleType>
        <xsd:restriction base="dms:Text"/>
      </xsd:simpleType>
    </xsd:element>
    <xsd:element name="CustomTags" ma:index="22" nillable="true" ma:displayName="Custom Tags" ma:default="" ma:internalName="CustomTags">
      <xsd:simpleType>
        <xsd:restriction base="dms:Text"/>
      </xsd:simpleType>
    </xsd:element>
    <xsd:element name="PersonalIdentificationData" ma:index="23" nillable="true" ma:displayName="Personal Identification Data" ma:default="" ma:internalName="PersonalIdentificationData">
      <xsd:simpleType>
        <xsd:restriction base="dms:Choice">
          <xsd:enumeration value="No"/>
          <xsd:enumeration value="Yes"/>
        </xsd:restriction>
      </xsd:simpleType>
    </xsd:element>
    <xsd:element name="CurriculumSubject" ma:index="24" nillable="true" ma:displayName="Curriculum Subject" ma:default="Mathematics" ma:internalName="CurriculumSubjec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7089acf-925e-40a2-a9be-4616612b4072" elementFormDefault="qualified">
    <xsd:import namespace="http://schemas.microsoft.com/office/2006/documentManagement/types"/>
    <xsd:import namespace="http://schemas.microsoft.com/office/infopath/2007/PartnerControls"/>
    <xsd:element name="MediaServiceMetadata" ma:index="25" nillable="true" ma:displayName="MediaServiceMetadata" ma:hidden="true" ma:internalName="MediaServiceMetadata" ma:readOnly="true">
      <xsd:simpleType>
        <xsd:restriction base="dms:Note"/>
      </xsd:simpleType>
    </xsd:element>
    <xsd:element name="MediaServiceFastMetadata" ma:index="26" nillable="true" ma:displayName="MediaServiceFastMetadata" ma:hidden="true" ma:internalName="MediaServiceFastMetadata" ma:readOnly="true">
      <xsd:simpleType>
        <xsd:restriction base="dms:Note"/>
      </xsd:simpleType>
    </xsd:element>
    <xsd:element name="MediaServiceSearchProperties" ma:index="27" nillable="true" ma:displayName="MediaServiceSearchProperties" ma:hidden="true" ma:internalName="MediaServiceSearchProperties" ma:readOnly="true">
      <xsd:simpleType>
        <xsd:restriction base="dms:Note"/>
      </xsd:simpleType>
    </xsd:element>
    <xsd:element name="MediaServiceObjectDetectorVersions" ma:index="28"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295B72B-A1BA-4216-88EB-FD83C9A63C1A}">
  <ds:schemaRefs>
    <ds:schemaRef ds:uri="60b2bb57-997a-4b27-8b77-92709f326dd3"/>
    <ds:schemaRef ds:uri="http://purl.org/dc/terms/"/>
    <ds:schemaRef ds:uri="http://www.w3.org/XML/1998/namespace"/>
    <ds:schemaRef ds:uri="http://purl.org/dc/dcmitype/"/>
    <ds:schemaRef ds:uri="http://schemas.microsoft.com/office/2006/documentManagement/types"/>
    <ds:schemaRef ds:uri="http://purl.org/dc/elements/1.1/"/>
    <ds:schemaRef ds:uri="http://schemas.microsoft.com/office/2006/metadata/properties"/>
    <ds:schemaRef ds:uri="http://schemas.microsoft.com/office/infopath/2007/PartnerControls"/>
    <ds:schemaRef ds:uri="http://schemas.openxmlformats.org/package/2006/metadata/core-properties"/>
    <ds:schemaRef ds:uri="e49f3ff1-a4a1-4399-bd75-d80bd87e6793"/>
    <ds:schemaRef ds:uri="c0d8ff7c-557b-4c45-87cd-805a5611e674"/>
  </ds:schemaRefs>
</ds:datastoreItem>
</file>

<file path=customXml/itemProps2.xml><?xml version="1.0" encoding="utf-8"?>
<ds:datastoreItem xmlns:ds="http://schemas.openxmlformats.org/officeDocument/2006/customXml" ds:itemID="{1B51937E-8931-41D6-BED9-0C408CB5E6D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0d8ff7c-557b-4c45-87cd-805a5611e674"/>
    <ds:schemaRef ds:uri="27089acf-925e-40a2-a9be-4616612b40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5BF6047-E8A3-4385-AE54-F03439641E2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5752</TotalTime>
  <Words>592</Words>
  <Application>Microsoft Office PowerPoint</Application>
  <PresentationFormat>Widescreen</PresentationFormat>
  <Paragraphs>22</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Calibri</vt:lpstr>
      <vt:lpstr>Century Gothic</vt:lpstr>
      <vt:lpstr>Noto Sans Symbols</vt:lpstr>
      <vt:lpstr>Office Theme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Jenny Franklin</dc:creator>
  <cp:lastModifiedBy>Samantha Rowe</cp:lastModifiedBy>
  <cp:revision>23</cp:revision>
  <dcterms:created xsi:type="dcterms:W3CDTF">2020-12-09T12:21:32Z</dcterms:created>
  <dcterms:modified xsi:type="dcterms:W3CDTF">2025-10-25T12:25:37Z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0x0101005AB20EFAE544E34CAEEEF09A6395E002</vt:lpwstr>
  </property>
</Properties>
</file>