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4"/>
  </p:notesMasterIdLst>
  <p:sldIdLst>
    <p:sldId id="256" r:id="rId5"/>
    <p:sldId id="257" r:id="rId6"/>
    <p:sldId id="258" r:id="rId7"/>
    <p:sldId id="272" r:id="rId8"/>
    <p:sldId id="286" r:id="rId9"/>
    <p:sldId id="273" r:id="rId10"/>
    <p:sldId id="274" r:id="rId11"/>
    <p:sldId id="275" r:id="rId12"/>
    <p:sldId id="259" r:id="rId13"/>
    <p:sldId id="276" r:id="rId14"/>
    <p:sldId id="277" r:id="rId15"/>
    <p:sldId id="278" r:id="rId16"/>
    <p:sldId id="279" r:id="rId17"/>
    <p:sldId id="280" r:id="rId18"/>
    <p:sldId id="281" r:id="rId19"/>
    <p:sldId id="282" r:id="rId20"/>
    <p:sldId id="283" r:id="rId21"/>
    <p:sldId id="284" r:id="rId22"/>
    <p:sldId id="285"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70B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7BB09E-B47D-01C2-AC53-3A4E83E6A1A3}" v="14" dt="2025-06-05T15:44:47.743"/>
    <p1510:client id="{A30FA45F-7CC1-4D37-9ACD-6E758C6A2C33}" v="1" dt="2025-06-06T07:03:06.137"/>
    <p1510:client id="{B526E204-96E0-4BC6-8A76-064796B384A7}" v="284" dt="2025-06-05T13:50:10.599"/>
    <p1510:client id="{F2109AAB-9B62-994A-A904-399D7657C270}" v="9" dt="2025-06-05T15:47:03.5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8A121E-53A7-2A4C-99DA-33F1B7DE9BB8}" type="datetimeFigureOut">
              <a:rPr lang="en-US" smtClean="0"/>
              <a:t>10/25/2025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1F9B8E-F9D3-944A-9F83-C26F4BBC0084}" type="slidenum">
              <a:rPr lang="en-US" smtClean="0"/>
              <a:t>‹#›</a:t>
            </a:fld>
            <a:endParaRPr lang="en-US"/>
          </a:p>
        </p:txBody>
      </p:sp>
    </p:spTree>
    <p:extLst>
      <p:ext uri="{BB962C8B-B14F-4D97-AF65-F5344CB8AC3E}">
        <p14:creationId xmlns:p14="http://schemas.microsoft.com/office/powerpoint/2010/main" val="39980263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21F9B8E-F9D3-944A-9F83-C26F4BBC0084}" type="slidenum">
              <a:rPr lang="en-US" smtClean="0"/>
              <a:t>2</a:t>
            </a:fld>
            <a:endParaRPr lang="en-US"/>
          </a:p>
        </p:txBody>
      </p:sp>
    </p:spTree>
    <p:extLst>
      <p:ext uri="{BB962C8B-B14F-4D97-AF65-F5344CB8AC3E}">
        <p14:creationId xmlns:p14="http://schemas.microsoft.com/office/powerpoint/2010/main" val="4168937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10/25/2025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gov.uk/government/publications/10-top-tips-to-encourage-children-to-read/10-top-tips-to-encourage-children-to-read"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799" y="2974537"/>
            <a:ext cx="7772400" cy="1470025"/>
          </a:xfrm>
        </p:spPr>
        <p:txBody>
          <a:bodyPr>
            <a:normAutofit/>
          </a:bodyPr>
          <a:lstStyle/>
          <a:p>
            <a:pPr>
              <a:defRPr>
                <a:latin typeface="Century Gothic"/>
              </a:defRPr>
            </a:pPr>
            <a:r>
              <a:rPr sz="3200"/>
              <a:t>Assessment at Halstow</a:t>
            </a:r>
          </a:p>
        </p:txBody>
      </p:sp>
      <p:sp>
        <p:nvSpPr>
          <p:cNvPr id="3" name="Subtitle 2"/>
          <p:cNvSpPr>
            <a:spLocks noGrp="1"/>
          </p:cNvSpPr>
          <p:nvPr>
            <p:ph type="subTitle" idx="1"/>
          </p:nvPr>
        </p:nvSpPr>
        <p:spPr>
          <a:xfrm>
            <a:off x="1371600" y="4306614"/>
            <a:ext cx="6400800" cy="1752600"/>
          </a:xfrm>
        </p:spPr>
        <p:txBody>
          <a:bodyPr>
            <a:normAutofit/>
          </a:bodyPr>
          <a:lstStyle/>
          <a:p>
            <a:pPr>
              <a:defRPr>
                <a:latin typeface="Century Gothic"/>
              </a:defRPr>
            </a:pPr>
            <a:r>
              <a:rPr sz="2000" dirty="0"/>
              <a:t>Information Evening for Parents</a:t>
            </a:r>
            <a:r>
              <a:rPr lang="en-US" sz="2000" dirty="0"/>
              <a:t> and Carers</a:t>
            </a:r>
            <a:endParaRPr sz="2000" dirty="0"/>
          </a:p>
          <a:p>
            <a:pPr>
              <a:defRPr>
                <a:latin typeface="Century Gothic"/>
              </a:defRPr>
            </a:pPr>
            <a:r>
              <a:rPr sz="2000" dirty="0"/>
              <a:t>Reception to Year 6</a:t>
            </a:r>
          </a:p>
        </p:txBody>
      </p:sp>
      <p:pic>
        <p:nvPicPr>
          <p:cNvPr id="4" name="Picture 3" descr="6d60ff7b-da6c-4bbe-adeb-cedb9336eced.png"/>
          <p:cNvPicPr>
            <a:picLocks noChangeAspect="1"/>
          </p:cNvPicPr>
          <p:nvPr/>
        </p:nvPicPr>
        <p:blipFill>
          <a:blip r:embed="rId2"/>
          <a:stretch>
            <a:fillRect/>
          </a:stretch>
        </p:blipFill>
        <p:spPr>
          <a:xfrm>
            <a:off x="3552496" y="935530"/>
            <a:ext cx="2039007" cy="2039007"/>
          </a:xfrm>
          <a:prstGeom prst="ellipse">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1E26241B-5C46-515C-E03A-299B5D1C25F6}"/>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3758" y="-180043"/>
            <a:ext cx="8229600" cy="1143000"/>
          </a:xfrm>
        </p:spPr>
        <p:txBody>
          <a:bodyPr>
            <a:normAutofit/>
          </a:bodyPr>
          <a:lstStyle/>
          <a:p>
            <a:pPr>
              <a:defRPr>
                <a:latin typeface="Century Gothic"/>
              </a:defRPr>
            </a:pPr>
            <a:r>
              <a:rPr sz="3600">
                <a:solidFill>
                  <a:schemeClr val="bg1"/>
                </a:solidFill>
              </a:rPr>
              <a:t>Why Do We Assess Children?</a:t>
            </a:r>
          </a:p>
        </p:txBody>
      </p:sp>
      <p:sp>
        <p:nvSpPr>
          <p:cNvPr id="3" name="Content Placeholder 2"/>
          <p:cNvSpPr>
            <a:spLocks noGrp="1"/>
          </p:cNvSpPr>
          <p:nvPr>
            <p:ph idx="1"/>
          </p:nvPr>
        </p:nvSpPr>
        <p:spPr>
          <a:xfrm>
            <a:off x="4374877" y="1445281"/>
            <a:ext cx="4382814" cy="4525963"/>
          </a:xfrm>
        </p:spPr>
        <p:txBody>
          <a:bodyPr>
            <a:normAutofit fontScale="92500" lnSpcReduction="10000"/>
          </a:bodyPr>
          <a:lstStyle/>
          <a:p>
            <a:pPr>
              <a:lnSpc>
                <a:spcPct val="150000"/>
              </a:lnSpc>
              <a:defRPr>
                <a:latin typeface="Century Gothic"/>
              </a:defRPr>
            </a:pPr>
            <a:r>
              <a:rPr sz="2400"/>
              <a:t>To understand what children know and can do</a:t>
            </a:r>
          </a:p>
          <a:p>
            <a:pPr>
              <a:lnSpc>
                <a:spcPct val="150000"/>
              </a:lnSpc>
              <a:defRPr>
                <a:latin typeface="Century Gothic"/>
              </a:defRPr>
            </a:pPr>
            <a:r>
              <a:rPr sz="2400"/>
              <a:t>To inform planning and teaching</a:t>
            </a:r>
          </a:p>
          <a:p>
            <a:pPr>
              <a:lnSpc>
                <a:spcPct val="150000"/>
              </a:lnSpc>
              <a:defRPr>
                <a:latin typeface="Century Gothic"/>
              </a:defRPr>
            </a:pPr>
            <a:r>
              <a:rPr sz="2400"/>
              <a:t>To support children’s progress and identify next steps</a:t>
            </a:r>
          </a:p>
          <a:p>
            <a:pPr>
              <a:lnSpc>
                <a:spcPct val="150000"/>
              </a:lnSpc>
              <a:defRPr>
                <a:latin typeface="Century Gothic"/>
              </a:defRPr>
            </a:pPr>
            <a:r>
              <a:rPr sz="2400"/>
              <a:t>To report to parents and prepare for the next stage</a:t>
            </a:r>
          </a:p>
        </p:txBody>
      </p:sp>
      <p:pic>
        <p:nvPicPr>
          <p:cNvPr id="4" name="Picture 3" descr="6d60ff7b-da6c-4bbe-adeb-cedb9336eced.png"/>
          <p:cNvPicPr>
            <a:picLocks noChangeAspect="1"/>
          </p:cNvPicPr>
          <p:nvPr/>
        </p:nvPicPr>
        <p:blipFill>
          <a:blip r:embed="rId3"/>
          <a:stretch>
            <a:fillRect/>
          </a:stretch>
        </p:blipFill>
        <p:spPr>
          <a:xfrm>
            <a:off x="84082" y="89231"/>
            <a:ext cx="604452" cy="604452"/>
          </a:xfrm>
          <a:prstGeom prst="ellipse">
            <a:avLst/>
          </a:prstGeom>
        </p:spPr>
      </p:pic>
      <p:pic>
        <p:nvPicPr>
          <p:cNvPr id="1026" name="Picture 2" descr="Assessment strategies in the classroom: Raising the bar for learning">
            <a:extLst>
              <a:ext uri="{FF2B5EF4-FFF2-40B4-BE49-F238E27FC236}">
                <a16:creationId xmlns:a16="http://schemas.microsoft.com/office/drawing/2014/main" id="{BE1D607E-6E64-DE7B-9858-B092D05DA3F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760" r="24640"/>
          <a:stretch>
            <a:fillRect/>
          </a:stretch>
        </p:blipFill>
        <p:spPr bwMode="auto">
          <a:xfrm>
            <a:off x="386309" y="1429515"/>
            <a:ext cx="3517618" cy="45259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right)">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4082" y="3643939"/>
            <a:ext cx="9141372" cy="4525963"/>
          </a:xfrm>
        </p:spPr>
        <p:txBody>
          <a:bodyPr>
            <a:normAutofit/>
          </a:bodyPr>
          <a:lstStyle/>
          <a:p>
            <a:pPr>
              <a:lnSpc>
                <a:spcPct val="300000"/>
              </a:lnSpc>
              <a:defRPr>
                <a:latin typeface="Century Gothic"/>
              </a:defRPr>
            </a:pPr>
            <a:r>
              <a:rPr sz="2000" b="1"/>
              <a:t>Formative</a:t>
            </a:r>
            <a:r>
              <a:rPr sz="2000"/>
              <a:t>: ongoing, daily, responsive</a:t>
            </a:r>
          </a:p>
          <a:p>
            <a:pPr>
              <a:lnSpc>
                <a:spcPct val="300000"/>
              </a:lnSpc>
              <a:defRPr>
                <a:latin typeface="Century Gothic"/>
              </a:defRPr>
            </a:pPr>
            <a:r>
              <a:rPr sz="2000" b="1"/>
              <a:t>Summative</a:t>
            </a:r>
            <a:r>
              <a:rPr sz="2000"/>
              <a:t>: </a:t>
            </a:r>
            <a:r>
              <a:rPr lang="en-GB" sz="2000"/>
              <a:t>more </a:t>
            </a:r>
            <a:r>
              <a:rPr sz="2000"/>
              <a:t>formal tests and tasks</a:t>
            </a:r>
          </a:p>
          <a:p>
            <a:pPr>
              <a:lnSpc>
                <a:spcPct val="300000"/>
              </a:lnSpc>
              <a:defRPr>
                <a:latin typeface="Century Gothic"/>
              </a:defRPr>
            </a:pPr>
            <a:r>
              <a:rPr sz="2000" b="1"/>
              <a:t>Statutory</a:t>
            </a:r>
            <a:r>
              <a:rPr sz="2000"/>
              <a:t>: government-required assessments at key points</a:t>
            </a:r>
          </a:p>
        </p:txBody>
      </p:sp>
      <p:sp>
        <p:nvSpPr>
          <p:cNvPr id="6" name="Rounded Rectangle 5">
            <a:extLst>
              <a:ext uri="{FF2B5EF4-FFF2-40B4-BE49-F238E27FC236}">
                <a16:creationId xmlns:a16="http://schemas.microsoft.com/office/drawing/2014/main" id="{98E3B58C-03B8-405B-9304-0B9C214A068B}"/>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pic>
        <p:nvPicPr>
          <p:cNvPr id="7" name="Picture 6" descr="6d60ff7b-da6c-4bbe-adeb-cedb9336eced.png">
            <a:extLst>
              <a:ext uri="{FF2B5EF4-FFF2-40B4-BE49-F238E27FC236}">
                <a16:creationId xmlns:a16="http://schemas.microsoft.com/office/drawing/2014/main" id="{8DCAB1B6-1631-53A6-F4C6-564B5D6378F3}"/>
              </a:ext>
            </a:extLst>
          </p:cNvPr>
          <p:cNvPicPr>
            <a:picLocks noChangeAspect="1"/>
          </p:cNvPicPr>
          <p:nvPr/>
        </p:nvPicPr>
        <p:blipFill>
          <a:blip r:embed="rId2"/>
          <a:stretch>
            <a:fillRect/>
          </a:stretch>
        </p:blipFill>
        <p:spPr>
          <a:xfrm>
            <a:off x="84082" y="89231"/>
            <a:ext cx="604452" cy="604452"/>
          </a:xfrm>
          <a:prstGeom prst="ellipse">
            <a:avLst/>
          </a:prstGeom>
        </p:spPr>
      </p:pic>
      <p:sp>
        <p:nvSpPr>
          <p:cNvPr id="8" name="Title 1">
            <a:extLst>
              <a:ext uri="{FF2B5EF4-FFF2-40B4-BE49-F238E27FC236}">
                <a16:creationId xmlns:a16="http://schemas.microsoft.com/office/drawing/2014/main" id="{22DF2B34-F78D-20AD-CE68-78CC3BE533AC}"/>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3600">
                <a:solidFill>
                  <a:schemeClr val="bg1"/>
                </a:solidFill>
                <a:latin typeface="Century Gothic"/>
              </a:rPr>
              <a:t>Types of Assessment</a:t>
            </a:r>
          </a:p>
        </p:txBody>
      </p:sp>
      <p:pic>
        <p:nvPicPr>
          <p:cNvPr id="2050" name="Picture 2" descr="Comparing Formative and Summative Assessment">
            <a:extLst>
              <a:ext uri="{FF2B5EF4-FFF2-40B4-BE49-F238E27FC236}">
                <a16:creationId xmlns:a16="http://schemas.microsoft.com/office/drawing/2014/main" id="{1C5BA5A2-09A3-E6F1-62AC-2445155DE9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0427" y="1232231"/>
            <a:ext cx="6243145" cy="249942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1E10A62-5BCF-7869-EC37-4040F29AA7EE}"/>
              </a:ext>
            </a:extLst>
          </p:cNvPr>
          <p:cNvSpPr txBox="1"/>
          <p:nvPr/>
        </p:nvSpPr>
        <p:spPr>
          <a:xfrm>
            <a:off x="452103" y="4382814"/>
            <a:ext cx="8757692" cy="584775"/>
          </a:xfrm>
          <a:prstGeom prst="rect">
            <a:avLst/>
          </a:prstGeom>
          <a:noFill/>
        </p:spPr>
        <p:txBody>
          <a:bodyPr wrap="square" rtlCol="0">
            <a:spAutoFit/>
          </a:bodyPr>
          <a:lstStyle/>
          <a:p>
            <a:r>
              <a:rPr lang="en-US" sz="1600">
                <a:solidFill>
                  <a:srgbClr val="1070BA"/>
                </a:solidFill>
                <a:latin typeface="Century Gothic" panose="020B0502020202020204" pitchFamily="34" charset="0"/>
              </a:rPr>
              <a:t>To inform teaching and learning and to identify gaps and misconceptions to inform lesson planning accordingly.</a:t>
            </a:r>
          </a:p>
        </p:txBody>
      </p:sp>
      <p:sp>
        <p:nvSpPr>
          <p:cNvPr id="4" name="TextBox 3">
            <a:extLst>
              <a:ext uri="{FF2B5EF4-FFF2-40B4-BE49-F238E27FC236}">
                <a16:creationId xmlns:a16="http://schemas.microsoft.com/office/drawing/2014/main" id="{CBFB0D85-E54D-E55A-D83F-5B9BACBD54AC}"/>
              </a:ext>
            </a:extLst>
          </p:cNvPr>
          <p:cNvSpPr txBox="1"/>
          <p:nvPr/>
        </p:nvSpPr>
        <p:spPr>
          <a:xfrm>
            <a:off x="452103" y="5398688"/>
            <a:ext cx="8757692" cy="584775"/>
          </a:xfrm>
          <a:prstGeom prst="rect">
            <a:avLst/>
          </a:prstGeom>
          <a:noFill/>
        </p:spPr>
        <p:txBody>
          <a:bodyPr wrap="square" rtlCol="0">
            <a:spAutoFit/>
          </a:bodyPr>
          <a:lstStyle/>
          <a:p>
            <a:r>
              <a:rPr lang="en-US" sz="1600">
                <a:solidFill>
                  <a:srgbClr val="1070BA"/>
                </a:solidFill>
                <a:latin typeface="Century Gothic" panose="020B0502020202020204" pitchFamily="34" charset="0"/>
              </a:rPr>
              <a:t>To evaluate what the children have learnt and retained over a period of time or unit of learning, and track progress.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020C60E0-420B-7B23-4C23-46BB210A792F}"/>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B066B850-EB60-56CC-024D-10FD7289DF5A}"/>
              </a:ext>
            </a:extLst>
          </p:cNvPr>
          <p:cNvSpPr/>
          <p:nvPr/>
        </p:nvSpPr>
        <p:spPr>
          <a:xfrm>
            <a:off x="0" y="1187669"/>
            <a:ext cx="9144000" cy="1941772"/>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C1AA35B-D31B-3BE0-36B3-32860813B1CA}"/>
              </a:ext>
            </a:extLst>
          </p:cNvPr>
          <p:cNvSpPr>
            <a:spLocks noGrp="1"/>
          </p:cNvSpPr>
          <p:nvPr>
            <p:ph idx="1"/>
          </p:nvPr>
        </p:nvSpPr>
        <p:spPr>
          <a:xfrm>
            <a:off x="386309" y="4496125"/>
            <a:ext cx="9141372" cy="1494987"/>
          </a:xfrm>
        </p:spPr>
        <p:txBody>
          <a:bodyPr numCol="2">
            <a:normAutofit/>
          </a:bodyPr>
          <a:lstStyle/>
          <a:p>
            <a:pPr>
              <a:defRPr>
                <a:latin typeface="Century Gothic"/>
              </a:defRPr>
            </a:pPr>
            <a:r>
              <a:rPr lang="en-GB" sz="1800"/>
              <a:t>observations</a:t>
            </a:r>
          </a:p>
          <a:p>
            <a:pPr>
              <a:defRPr>
                <a:latin typeface="Century Gothic"/>
              </a:defRPr>
            </a:pPr>
            <a:r>
              <a:rPr lang="en-GB" sz="1800"/>
              <a:t>questioning</a:t>
            </a:r>
          </a:p>
          <a:p>
            <a:pPr>
              <a:defRPr>
                <a:latin typeface="Century Gothic"/>
              </a:defRPr>
            </a:pPr>
            <a:r>
              <a:rPr lang="en-GB" sz="1800"/>
              <a:t>discussions</a:t>
            </a:r>
          </a:p>
          <a:p>
            <a:pPr>
              <a:defRPr>
                <a:latin typeface="Century Gothic"/>
              </a:defRPr>
            </a:pPr>
            <a:r>
              <a:rPr lang="en-GB" sz="1800"/>
              <a:t>peer assessment</a:t>
            </a:r>
          </a:p>
          <a:p>
            <a:pPr>
              <a:defRPr>
                <a:latin typeface="Century Gothic"/>
              </a:defRPr>
            </a:pPr>
            <a:r>
              <a:rPr lang="en-GB" sz="1800"/>
              <a:t>self assessment</a:t>
            </a:r>
          </a:p>
          <a:p>
            <a:pPr>
              <a:defRPr>
                <a:latin typeface="Century Gothic"/>
              </a:defRPr>
            </a:pPr>
            <a:r>
              <a:rPr lang="en-GB" sz="1800"/>
              <a:t>informal tests and quizzes</a:t>
            </a:r>
          </a:p>
          <a:p>
            <a:pPr>
              <a:defRPr>
                <a:latin typeface="Century Gothic"/>
              </a:defRPr>
            </a:pPr>
            <a:r>
              <a:rPr lang="en-GB" sz="1800"/>
              <a:t>marking and verbal feedback</a:t>
            </a:r>
          </a:p>
          <a:p>
            <a:pPr>
              <a:defRPr>
                <a:latin typeface="Century Gothic"/>
              </a:defRPr>
            </a:pPr>
            <a:r>
              <a:rPr lang="en-GB" sz="1800"/>
              <a:t>formal tests</a:t>
            </a:r>
          </a:p>
        </p:txBody>
      </p:sp>
      <p:sp>
        <p:nvSpPr>
          <p:cNvPr id="6" name="Rounded Rectangle 5">
            <a:extLst>
              <a:ext uri="{FF2B5EF4-FFF2-40B4-BE49-F238E27FC236}">
                <a16:creationId xmlns:a16="http://schemas.microsoft.com/office/drawing/2014/main" id="{C27D5AA8-2606-A832-6B0E-D7D402F2627D}"/>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descr="6d60ff7b-da6c-4bbe-adeb-cedb9336eced.png">
            <a:extLst>
              <a:ext uri="{FF2B5EF4-FFF2-40B4-BE49-F238E27FC236}">
                <a16:creationId xmlns:a16="http://schemas.microsoft.com/office/drawing/2014/main" id="{BFFA0809-8A57-9532-D676-674C0F3EC8D7}"/>
              </a:ext>
            </a:extLst>
          </p:cNvPr>
          <p:cNvPicPr>
            <a:picLocks noChangeAspect="1"/>
          </p:cNvPicPr>
          <p:nvPr/>
        </p:nvPicPr>
        <p:blipFill>
          <a:blip r:embed="rId2"/>
          <a:stretch>
            <a:fillRect/>
          </a:stretch>
        </p:blipFill>
        <p:spPr>
          <a:xfrm>
            <a:off x="84082" y="89231"/>
            <a:ext cx="604452" cy="604452"/>
          </a:xfrm>
          <a:prstGeom prst="ellipse">
            <a:avLst/>
          </a:prstGeom>
        </p:spPr>
      </p:pic>
      <p:sp>
        <p:nvSpPr>
          <p:cNvPr id="8" name="Title 1">
            <a:extLst>
              <a:ext uri="{FF2B5EF4-FFF2-40B4-BE49-F238E27FC236}">
                <a16:creationId xmlns:a16="http://schemas.microsoft.com/office/drawing/2014/main" id="{649234F4-26BA-BECF-4A0F-D024F22CF33D}"/>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3600">
                <a:solidFill>
                  <a:schemeClr val="bg1"/>
                </a:solidFill>
                <a:latin typeface="Century Gothic"/>
              </a:rPr>
              <a:t>How we assess</a:t>
            </a:r>
          </a:p>
        </p:txBody>
      </p:sp>
      <p:pic>
        <p:nvPicPr>
          <p:cNvPr id="1026" name="Picture 2" descr="SOKA 100 pcs Wooden Building Blocks Neutral Coloured Shape Bricks  Construction Developmental Stacking Sensory Toy Set for Kids Toddlers  Children Boy Girl Ages 12 Months + - Vinsani Ltd.">
            <a:extLst>
              <a:ext uri="{FF2B5EF4-FFF2-40B4-BE49-F238E27FC236}">
                <a16:creationId xmlns:a16="http://schemas.microsoft.com/office/drawing/2014/main" id="{99D25D5C-50F4-59B4-9F58-3AF195461B4D}"/>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14757" b="14623"/>
          <a:stretch>
            <a:fillRect/>
          </a:stretch>
        </p:blipFill>
        <p:spPr bwMode="auto">
          <a:xfrm>
            <a:off x="0" y="1098116"/>
            <a:ext cx="3132084" cy="22118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F894F44-78C0-4807-F284-B4A0D67E6487}"/>
              </a:ext>
            </a:extLst>
          </p:cNvPr>
          <p:cNvSpPr txBox="1"/>
          <p:nvPr/>
        </p:nvSpPr>
        <p:spPr>
          <a:xfrm>
            <a:off x="3471699" y="1273627"/>
            <a:ext cx="5332685" cy="1692771"/>
          </a:xfrm>
          <a:prstGeom prst="rect">
            <a:avLst/>
          </a:prstGeom>
          <a:noFill/>
        </p:spPr>
        <p:txBody>
          <a:bodyPr wrap="square" rtlCol="0">
            <a:spAutoFit/>
          </a:bodyPr>
          <a:lstStyle/>
          <a:p>
            <a:pPr algn="ctr"/>
            <a:r>
              <a:rPr lang="en-US" sz="2000" b="1">
                <a:latin typeface="Century Gothic" panose="020B0502020202020204" pitchFamily="34" charset="0"/>
              </a:rPr>
              <a:t>Assessment happens all day, every day in our classrooms!</a:t>
            </a:r>
          </a:p>
          <a:p>
            <a:pPr algn="ctr"/>
            <a:endParaRPr lang="en-US" sz="1600">
              <a:latin typeface="Century Gothic" panose="020B0502020202020204" pitchFamily="34" charset="0"/>
            </a:endParaRPr>
          </a:p>
          <a:p>
            <a:pPr algn="ctr"/>
            <a:r>
              <a:rPr lang="en-US" sz="1600">
                <a:latin typeface="Century Gothic" panose="020B0502020202020204" pitchFamily="34" charset="0"/>
              </a:rPr>
              <a:t>It provides educators with important information about what the children know and can do, and how they are approaching their learning.</a:t>
            </a:r>
          </a:p>
        </p:txBody>
      </p:sp>
      <p:sp>
        <p:nvSpPr>
          <p:cNvPr id="10" name="TextBox 9">
            <a:extLst>
              <a:ext uri="{FF2B5EF4-FFF2-40B4-BE49-F238E27FC236}">
                <a16:creationId xmlns:a16="http://schemas.microsoft.com/office/drawing/2014/main" id="{145DD928-DD72-819C-4481-D799CE5BD5A0}"/>
              </a:ext>
            </a:extLst>
          </p:cNvPr>
          <p:cNvSpPr txBox="1"/>
          <p:nvPr/>
        </p:nvSpPr>
        <p:spPr>
          <a:xfrm>
            <a:off x="2060028" y="3906739"/>
            <a:ext cx="4750676" cy="454227"/>
          </a:xfrm>
          <a:prstGeom prst="rect">
            <a:avLst/>
          </a:prstGeom>
          <a:noFill/>
        </p:spPr>
        <p:txBody>
          <a:bodyPr wrap="square">
            <a:spAutoFit/>
          </a:bodyPr>
          <a:lstStyle/>
          <a:p>
            <a:pPr marL="0" indent="0">
              <a:lnSpc>
                <a:spcPct val="150000"/>
              </a:lnSpc>
              <a:buNone/>
              <a:defRPr>
                <a:latin typeface="Century Gothic"/>
              </a:defRPr>
            </a:pPr>
            <a:r>
              <a:rPr lang="en-GB" sz="1800" b="1"/>
              <a:t>Assessment takes many different forms:</a:t>
            </a:r>
          </a:p>
        </p:txBody>
      </p:sp>
      <p:sp>
        <p:nvSpPr>
          <p:cNvPr id="12" name="TextBox 11">
            <a:extLst>
              <a:ext uri="{FF2B5EF4-FFF2-40B4-BE49-F238E27FC236}">
                <a16:creationId xmlns:a16="http://schemas.microsoft.com/office/drawing/2014/main" id="{372365F6-4A91-8CFB-2731-43439E2395E0}"/>
              </a:ext>
            </a:extLst>
          </p:cNvPr>
          <p:cNvSpPr txBox="1"/>
          <p:nvPr/>
        </p:nvSpPr>
        <p:spPr>
          <a:xfrm>
            <a:off x="6148553" y="5899157"/>
            <a:ext cx="4750676" cy="454227"/>
          </a:xfrm>
          <a:prstGeom prst="rect">
            <a:avLst/>
          </a:prstGeom>
          <a:noFill/>
        </p:spPr>
        <p:txBody>
          <a:bodyPr wrap="square">
            <a:spAutoFit/>
          </a:bodyPr>
          <a:lstStyle/>
          <a:p>
            <a:pPr marL="0" indent="0">
              <a:lnSpc>
                <a:spcPct val="150000"/>
              </a:lnSpc>
              <a:buNone/>
              <a:defRPr>
                <a:latin typeface="Century Gothic"/>
              </a:defRPr>
            </a:pPr>
            <a:r>
              <a:rPr lang="en-GB" sz="1800"/>
              <a:t>…and many more!</a:t>
            </a:r>
          </a:p>
        </p:txBody>
      </p:sp>
    </p:spTree>
    <p:extLst>
      <p:ext uri="{BB962C8B-B14F-4D97-AF65-F5344CB8AC3E}">
        <p14:creationId xmlns:p14="http://schemas.microsoft.com/office/powerpoint/2010/main" val="2324329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E3FB8609-5123-1049-1019-C8C8034934E3}"/>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8594F1E5-C2DC-AF2B-13B0-688F36181152}"/>
              </a:ext>
            </a:extLst>
          </p:cNvPr>
          <p:cNvSpPr/>
          <p:nvPr/>
        </p:nvSpPr>
        <p:spPr>
          <a:xfrm>
            <a:off x="0" y="1187669"/>
            <a:ext cx="9144000" cy="2491241"/>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C672A0CE-0349-B73F-5B9C-09CE4C03C473}"/>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descr="6d60ff7b-da6c-4bbe-adeb-cedb9336eced.png">
            <a:extLst>
              <a:ext uri="{FF2B5EF4-FFF2-40B4-BE49-F238E27FC236}">
                <a16:creationId xmlns:a16="http://schemas.microsoft.com/office/drawing/2014/main" id="{28FD3EAA-3B7A-B901-695F-BF61FEC88BC1}"/>
              </a:ext>
            </a:extLst>
          </p:cNvPr>
          <p:cNvPicPr>
            <a:picLocks noChangeAspect="1"/>
          </p:cNvPicPr>
          <p:nvPr/>
        </p:nvPicPr>
        <p:blipFill>
          <a:blip r:embed="rId2"/>
          <a:stretch>
            <a:fillRect/>
          </a:stretch>
        </p:blipFill>
        <p:spPr>
          <a:xfrm>
            <a:off x="84082" y="89231"/>
            <a:ext cx="604452" cy="604452"/>
          </a:xfrm>
          <a:prstGeom prst="ellipse">
            <a:avLst/>
          </a:prstGeom>
        </p:spPr>
      </p:pic>
      <p:sp>
        <p:nvSpPr>
          <p:cNvPr id="8" name="Title 1">
            <a:extLst>
              <a:ext uri="{FF2B5EF4-FFF2-40B4-BE49-F238E27FC236}">
                <a16:creationId xmlns:a16="http://schemas.microsoft.com/office/drawing/2014/main" id="{98A55820-B565-1536-8F95-7D4CAE9F48EC}"/>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3600">
                <a:solidFill>
                  <a:schemeClr val="bg1"/>
                </a:solidFill>
                <a:latin typeface="Century Gothic"/>
              </a:rPr>
              <a:t> Learning Journeys</a:t>
            </a:r>
            <a:endParaRPr lang="en-US">
              <a:solidFill>
                <a:schemeClr val="bg1"/>
              </a:solidFill>
            </a:endParaRPr>
          </a:p>
        </p:txBody>
      </p:sp>
      <p:sp>
        <p:nvSpPr>
          <p:cNvPr id="5" name="TextBox 4">
            <a:extLst>
              <a:ext uri="{FF2B5EF4-FFF2-40B4-BE49-F238E27FC236}">
                <a16:creationId xmlns:a16="http://schemas.microsoft.com/office/drawing/2014/main" id="{2269145B-9410-95EF-33FC-22DE6B45D772}"/>
              </a:ext>
            </a:extLst>
          </p:cNvPr>
          <p:cNvSpPr txBox="1"/>
          <p:nvPr/>
        </p:nvSpPr>
        <p:spPr>
          <a:xfrm>
            <a:off x="485904" y="1434321"/>
            <a:ext cx="8178521" cy="2246769"/>
          </a:xfrm>
          <a:prstGeom prst="rect">
            <a:avLst/>
          </a:prstGeom>
          <a:noFill/>
        </p:spPr>
        <p:txBody>
          <a:bodyPr wrap="square" lIns="91440" tIns="45720" rIns="91440" bIns="45720" rtlCol="0" anchor="t">
            <a:spAutoFit/>
          </a:bodyPr>
          <a:lstStyle/>
          <a:p>
            <a:pPr algn="ctr"/>
            <a:r>
              <a:rPr lang="en-US">
                <a:latin typeface="Century Gothic"/>
              </a:rPr>
              <a:t>For some of our children, assessment will need to look different to effectively support their own learning journey.</a:t>
            </a:r>
            <a:endParaRPr lang="en-US" sz="1600">
              <a:latin typeface="Calibri"/>
              <a:ea typeface="Calibri"/>
              <a:cs typeface="Calibri"/>
            </a:endParaRPr>
          </a:p>
          <a:p>
            <a:pPr algn="ctr"/>
            <a:endParaRPr lang="en-US">
              <a:latin typeface="Century Gothic"/>
            </a:endParaRPr>
          </a:p>
          <a:p>
            <a:pPr algn="ctr"/>
            <a:r>
              <a:rPr lang="en-US">
                <a:latin typeface="Century Gothic"/>
              </a:rPr>
              <a:t>Some children with Special Educational Needs are working below the National Curriculum level (below Reception level). </a:t>
            </a:r>
            <a:endParaRPr lang="en-US">
              <a:latin typeface="Century Gothic" panose="020B0502020202020204" pitchFamily="34" charset="0"/>
            </a:endParaRPr>
          </a:p>
          <a:p>
            <a:pPr algn="ctr"/>
            <a:endParaRPr lang="en-US">
              <a:latin typeface="Century Gothic"/>
            </a:endParaRPr>
          </a:p>
          <a:p>
            <a:pPr algn="ctr"/>
            <a:r>
              <a:rPr lang="en-US">
                <a:latin typeface="Century Gothic"/>
              </a:rPr>
              <a:t>These children are assessed by Learning Journeys.</a:t>
            </a:r>
            <a:endParaRPr lang="en-US">
              <a:latin typeface="Century Gothic" panose="020B0502020202020204" pitchFamily="34" charset="0"/>
            </a:endParaRPr>
          </a:p>
          <a:p>
            <a:pPr algn="ctr"/>
            <a:endParaRPr lang="en-US" sz="1400">
              <a:latin typeface="Century Gothic" panose="020B0502020202020204" pitchFamily="34" charset="0"/>
            </a:endParaRPr>
          </a:p>
        </p:txBody>
      </p:sp>
      <p:pic>
        <p:nvPicPr>
          <p:cNvPr id="2" name="Picture 1">
            <a:extLst>
              <a:ext uri="{FF2B5EF4-FFF2-40B4-BE49-F238E27FC236}">
                <a16:creationId xmlns:a16="http://schemas.microsoft.com/office/drawing/2014/main" id="{594AD648-1121-14A6-6C85-4346DD94BF69}"/>
              </a:ext>
            </a:extLst>
          </p:cNvPr>
          <p:cNvPicPr>
            <a:picLocks noChangeAspect="1"/>
          </p:cNvPicPr>
          <p:nvPr/>
        </p:nvPicPr>
        <p:blipFill>
          <a:blip r:embed="rId3"/>
          <a:stretch>
            <a:fillRect/>
          </a:stretch>
        </p:blipFill>
        <p:spPr>
          <a:xfrm>
            <a:off x="1794305" y="4012226"/>
            <a:ext cx="3217698" cy="2219367"/>
          </a:xfrm>
          <a:prstGeom prst="rect">
            <a:avLst/>
          </a:prstGeom>
        </p:spPr>
      </p:pic>
      <p:pic>
        <p:nvPicPr>
          <p:cNvPr id="1026" name="Picture 2" descr="Diversity And Inclusion Icon Vector Art, Icons, and Graphics for Free  Download">
            <a:extLst>
              <a:ext uri="{FF2B5EF4-FFF2-40B4-BE49-F238E27FC236}">
                <a16:creationId xmlns:a16="http://schemas.microsoft.com/office/drawing/2014/main" id="{9F27EA76-C311-BAB1-80F0-FD7A15BFD1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9499" y="4012226"/>
            <a:ext cx="2248557" cy="2219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042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EE6E8BD9-1039-04E1-4F64-2A894DBA437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4B47DF-1640-DE4C-12D1-EDD1F35A1073}"/>
              </a:ext>
            </a:extLst>
          </p:cNvPr>
          <p:cNvSpPr>
            <a:spLocks noGrp="1"/>
          </p:cNvSpPr>
          <p:nvPr>
            <p:ph idx="1"/>
          </p:nvPr>
        </p:nvSpPr>
        <p:spPr>
          <a:xfrm>
            <a:off x="323246" y="1230971"/>
            <a:ext cx="7065526" cy="5627029"/>
          </a:xfrm>
        </p:spPr>
        <p:txBody>
          <a:bodyPr numCol="1">
            <a:normAutofit/>
          </a:bodyPr>
          <a:lstStyle/>
          <a:p>
            <a:pPr>
              <a:lnSpc>
                <a:spcPct val="110000"/>
              </a:lnSpc>
              <a:defRPr>
                <a:latin typeface="Century Gothic"/>
              </a:defRPr>
            </a:pPr>
            <a:r>
              <a:rPr lang="en-GB" sz="1800"/>
              <a:t>Reception - Baseline Assessment</a:t>
            </a:r>
          </a:p>
          <a:p>
            <a:pPr>
              <a:lnSpc>
                <a:spcPct val="110000"/>
              </a:lnSpc>
              <a:defRPr>
                <a:latin typeface="Century Gothic"/>
              </a:defRPr>
            </a:pPr>
            <a:endParaRPr lang="en-GB" sz="1800"/>
          </a:p>
          <a:p>
            <a:pPr>
              <a:lnSpc>
                <a:spcPct val="110000"/>
              </a:lnSpc>
              <a:defRPr>
                <a:latin typeface="Century Gothic"/>
              </a:defRPr>
            </a:pPr>
            <a:r>
              <a:rPr lang="en-GB" sz="1800"/>
              <a:t>Reception - EYFS Profile (GLD)</a:t>
            </a:r>
          </a:p>
          <a:p>
            <a:pPr>
              <a:lnSpc>
                <a:spcPct val="110000"/>
              </a:lnSpc>
              <a:defRPr>
                <a:latin typeface="Century Gothic"/>
              </a:defRPr>
            </a:pPr>
            <a:endParaRPr lang="en-GB" sz="1800"/>
          </a:p>
          <a:p>
            <a:pPr>
              <a:lnSpc>
                <a:spcPct val="110000"/>
              </a:lnSpc>
              <a:defRPr>
                <a:latin typeface="Century Gothic"/>
              </a:defRPr>
            </a:pPr>
            <a:r>
              <a:rPr lang="en-GB" sz="1800"/>
              <a:t>Year 1 - Phonics Screening Test</a:t>
            </a:r>
          </a:p>
          <a:p>
            <a:pPr>
              <a:lnSpc>
                <a:spcPct val="110000"/>
              </a:lnSpc>
              <a:defRPr>
                <a:latin typeface="Century Gothic"/>
              </a:defRPr>
            </a:pPr>
            <a:endParaRPr lang="en-GB" sz="1800"/>
          </a:p>
          <a:p>
            <a:pPr>
              <a:lnSpc>
                <a:spcPct val="110000"/>
              </a:lnSpc>
              <a:defRPr>
                <a:latin typeface="Century Gothic"/>
              </a:defRPr>
            </a:pPr>
            <a:r>
              <a:rPr lang="en-GB" sz="1800"/>
              <a:t>Year 4 - Multiplication Tables Check</a:t>
            </a:r>
          </a:p>
          <a:p>
            <a:pPr>
              <a:lnSpc>
                <a:spcPct val="110000"/>
              </a:lnSpc>
              <a:defRPr>
                <a:latin typeface="Century Gothic"/>
              </a:defRPr>
            </a:pPr>
            <a:endParaRPr lang="en-GB" sz="1800"/>
          </a:p>
          <a:p>
            <a:pPr>
              <a:lnSpc>
                <a:spcPct val="110000"/>
              </a:lnSpc>
              <a:defRPr>
                <a:latin typeface="Century Gothic"/>
              </a:defRPr>
            </a:pPr>
            <a:r>
              <a:rPr lang="en-GB" sz="1800"/>
              <a:t>Year 6 – KS2 National Curriculum tests in Maths, Reading and Grammar and Spelling with outcomes in the form of scaled scores (</a:t>
            </a:r>
            <a:r>
              <a:rPr lang="en-GB" sz="1800" b="1"/>
              <a:t>SATs</a:t>
            </a:r>
            <a:r>
              <a:rPr lang="en-GB" sz="1800"/>
              <a:t>)</a:t>
            </a:r>
          </a:p>
          <a:p>
            <a:pPr>
              <a:lnSpc>
                <a:spcPct val="110000"/>
              </a:lnSpc>
              <a:defRPr>
                <a:latin typeface="Century Gothic"/>
              </a:defRPr>
            </a:pPr>
            <a:endParaRPr lang="en-GB" sz="1800"/>
          </a:p>
          <a:p>
            <a:pPr>
              <a:lnSpc>
                <a:spcPct val="110000"/>
              </a:lnSpc>
              <a:defRPr>
                <a:latin typeface="Century Gothic"/>
              </a:defRPr>
            </a:pPr>
            <a:r>
              <a:rPr lang="en-GB" sz="1800"/>
              <a:t>Year 6 – KS2 Writing and Science using the STA Frameworks for Teacher Assessment (with randomised moderation).</a:t>
            </a:r>
          </a:p>
        </p:txBody>
      </p:sp>
      <p:sp>
        <p:nvSpPr>
          <p:cNvPr id="6" name="Rounded Rectangle 5">
            <a:extLst>
              <a:ext uri="{FF2B5EF4-FFF2-40B4-BE49-F238E27FC236}">
                <a16:creationId xmlns:a16="http://schemas.microsoft.com/office/drawing/2014/main" id="{D0E39BE8-F9D9-88A8-CAEC-21BB186D1E03}"/>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descr="6d60ff7b-da6c-4bbe-adeb-cedb9336eced.png">
            <a:extLst>
              <a:ext uri="{FF2B5EF4-FFF2-40B4-BE49-F238E27FC236}">
                <a16:creationId xmlns:a16="http://schemas.microsoft.com/office/drawing/2014/main" id="{7E95FF9D-E892-D833-2222-07C34A20E71B}"/>
              </a:ext>
            </a:extLst>
          </p:cNvPr>
          <p:cNvPicPr>
            <a:picLocks noChangeAspect="1"/>
          </p:cNvPicPr>
          <p:nvPr/>
        </p:nvPicPr>
        <p:blipFill>
          <a:blip r:embed="rId2"/>
          <a:stretch>
            <a:fillRect/>
          </a:stretch>
        </p:blipFill>
        <p:spPr>
          <a:xfrm>
            <a:off x="84082" y="89231"/>
            <a:ext cx="604452" cy="604452"/>
          </a:xfrm>
          <a:prstGeom prst="ellipse">
            <a:avLst/>
          </a:prstGeom>
        </p:spPr>
      </p:pic>
      <p:sp>
        <p:nvSpPr>
          <p:cNvPr id="8" name="Title 1">
            <a:extLst>
              <a:ext uri="{FF2B5EF4-FFF2-40B4-BE49-F238E27FC236}">
                <a16:creationId xmlns:a16="http://schemas.microsoft.com/office/drawing/2014/main" id="{C9D18403-E2A0-D081-765D-D5C4A4761CDB}"/>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3600">
                <a:solidFill>
                  <a:schemeClr val="bg1"/>
                </a:solidFill>
                <a:latin typeface="Century Gothic"/>
              </a:rPr>
              <a:t>Statutory Assessments</a:t>
            </a:r>
          </a:p>
        </p:txBody>
      </p:sp>
      <p:grpSp>
        <p:nvGrpSpPr>
          <p:cNvPr id="17" name="Group 16">
            <a:extLst>
              <a:ext uri="{FF2B5EF4-FFF2-40B4-BE49-F238E27FC236}">
                <a16:creationId xmlns:a16="http://schemas.microsoft.com/office/drawing/2014/main" id="{B6E51D69-B144-3600-1DDA-BB68A7C6BCD5}"/>
              </a:ext>
            </a:extLst>
          </p:cNvPr>
          <p:cNvGrpSpPr/>
          <p:nvPr/>
        </p:nvGrpSpPr>
        <p:grpSpPr>
          <a:xfrm>
            <a:off x="7282946" y="3570611"/>
            <a:ext cx="1861054" cy="2729120"/>
            <a:chOff x="7094216" y="3307852"/>
            <a:chExt cx="1861054" cy="2729120"/>
          </a:xfrm>
        </p:grpSpPr>
        <p:pic>
          <p:nvPicPr>
            <p:cNvPr id="2" name="Picture 1">
              <a:extLst>
                <a:ext uri="{FF2B5EF4-FFF2-40B4-BE49-F238E27FC236}">
                  <a16:creationId xmlns:a16="http://schemas.microsoft.com/office/drawing/2014/main" id="{73363D54-8FA6-A122-E1BA-8930D9D67200}"/>
                </a:ext>
              </a:extLst>
            </p:cNvPr>
            <p:cNvPicPr>
              <a:picLocks noChangeAspect="1"/>
            </p:cNvPicPr>
            <p:nvPr/>
          </p:nvPicPr>
          <p:blipFill>
            <a:blip r:embed="rId3"/>
            <a:stretch>
              <a:fillRect/>
            </a:stretch>
          </p:blipFill>
          <p:spPr>
            <a:xfrm>
              <a:off x="7094216" y="3307852"/>
              <a:ext cx="800113" cy="1176303"/>
            </a:xfrm>
            <a:prstGeom prst="rect">
              <a:avLst/>
            </a:prstGeom>
          </p:spPr>
        </p:pic>
        <p:pic>
          <p:nvPicPr>
            <p:cNvPr id="16" name="Picture 15">
              <a:extLst>
                <a:ext uri="{FF2B5EF4-FFF2-40B4-BE49-F238E27FC236}">
                  <a16:creationId xmlns:a16="http://schemas.microsoft.com/office/drawing/2014/main" id="{7EE36A69-2888-E8E3-4E25-3F0BAEF24A66}"/>
                </a:ext>
              </a:extLst>
            </p:cNvPr>
            <p:cNvPicPr>
              <a:picLocks noChangeAspect="1"/>
            </p:cNvPicPr>
            <p:nvPr/>
          </p:nvPicPr>
          <p:blipFill>
            <a:blip r:embed="rId4"/>
            <a:stretch>
              <a:fillRect/>
            </a:stretch>
          </p:blipFill>
          <p:spPr>
            <a:xfrm>
              <a:off x="7269951" y="3633439"/>
              <a:ext cx="838861" cy="1143001"/>
            </a:xfrm>
            <a:prstGeom prst="rect">
              <a:avLst/>
            </a:prstGeom>
          </p:spPr>
        </p:pic>
        <p:pic>
          <p:nvPicPr>
            <p:cNvPr id="4" name="Picture 3">
              <a:extLst>
                <a:ext uri="{FF2B5EF4-FFF2-40B4-BE49-F238E27FC236}">
                  <a16:creationId xmlns:a16="http://schemas.microsoft.com/office/drawing/2014/main" id="{90DF64FE-7BF6-BB0A-0BF7-7F0636FA807C}"/>
                </a:ext>
              </a:extLst>
            </p:cNvPr>
            <p:cNvPicPr>
              <a:picLocks noChangeAspect="1"/>
            </p:cNvPicPr>
            <p:nvPr/>
          </p:nvPicPr>
          <p:blipFill>
            <a:blip r:embed="rId5"/>
            <a:stretch>
              <a:fillRect/>
            </a:stretch>
          </p:blipFill>
          <p:spPr>
            <a:xfrm>
              <a:off x="7519833" y="3959591"/>
              <a:ext cx="741335" cy="1074695"/>
            </a:xfrm>
            <a:prstGeom prst="rect">
              <a:avLst/>
            </a:prstGeom>
          </p:spPr>
        </p:pic>
        <p:pic>
          <p:nvPicPr>
            <p:cNvPr id="9" name="Picture 8">
              <a:extLst>
                <a:ext uri="{FF2B5EF4-FFF2-40B4-BE49-F238E27FC236}">
                  <a16:creationId xmlns:a16="http://schemas.microsoft.com/office/drawing/2014/main" id="{32EC1D97-1C67-B48C-2D00-77EB376D9484}"/>
                </a:ext>
              </a:extLst>
            </p:cNvPr>
            <p:cNvPicPr>
              <a:picLocks noChangeAspect="1"/>
            </p:cNvPicPr>
            <p:nvPr/>
          </p:nvPicPr>
          <p:blipFill>
            <a:blip r:embed="rId6"/>
            <a:stretch>
              <a:fillRect/>
            </a:stretch>
          </p:blipFill>
          <p:spPr>
            <a:xfrm>
              <a:off x="7764858" y="4283873"/>
              <a:ext cx="687907" cy="1008260"/>
            </a:xfrm>
            <a:prstGeom prst="rect">
              <a:avLst/>
            </a:prstGeom>
          </p:spPr>
        </p:pic>
        <p:pic>
          <p:nvPicPr>
            <p:cNvPr id="13" name="Picture 12">
              <a:extLst>
                <a:ext uri="{FF2B5EF4-FFF2-40B4-BE49-F238E27FC236}">
                  <a16:creationId xmlns:a16="http://schemas.microsoft.com/office/drawing/2014/main" id="{27475395-0E1D-E7A9-68AB-647E54DC084F}"/>
                </a:ext>
              </a:extLst>
            </p:cNvPr>
            <p:cNvPicPr>
              <a:picLocks noChangeAspect="1"/>
            </p:cNvPicPr>
            <p:nvPr/>
          </p:nvPicPr>
          <p:blipFill>
            <a:blip r:embed="rId7"/>
            <a:stretch>
              <a:fillRect/>
            </a:stretch>
          </p:blipFill>
          <p:spPr>
            <a:xfrm>
              <a:off x="8023801" y="4706042"/>
              <a:ext cx="708393" cy="1008260"/>
            </a:xfrm>
            <a:prstGeom prst="rect">
              <a:avLst/>
            </a:prstGeom>
          </p:spPr>
        </p:pic>
        <p:pic>
          <p:nvPicPr>
            <p:cNvPr id="15" name="Picture 14">
              <a:extLst>
                <a:ext uri="{FF2B5EF4-FFF2-40B4-BE49-F238E27FC236}">
                  <a16:creationId xmlns:a16="http://schemas.microsoft.com/office/drawing/2014/main" id="{A469AAEF-235B-BCCF-48DE-D203E21047AF}"/>
                </a:ext>
              </a:extLst>
            </p:cNvPr>
            <p:cNvPicPr>
              <a:picLocks noChangeAspect="1"/>
            </p:cNvPicPr>
            <p:nvPr/>
          </p:nvPicPr>
          <p:blipFill>
            <a:blip r:embed="rId8"/>
            <a:stretch>
              <a:fillRect/>
            </a:stretch>
          </p:blipFill>
          <p:spPr>
            <a:xfrm>
              <a:off x="8229690" y="5034286"/>
              <a:ext cx="725580" cy="1002686"/>
            </a:xfrm>
            <a:prstGeom prst="rect">
              <a:avLst/>
            </a:prstGeom>
          </p:spPr>
        </p:pic>
      </p:grpSp>
    </p:spTree>
    <p:extLst>
      <p:ext uri="{BB962C8B-B14F-4D97-AF65-F5344CB8AC3E}">
        <p14:creationId xmlns:p14="http://schemas.microsoft.com/office/powerpoint/2010/main" val="807244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66AB0252-0E40-6B92-4444-3206253C5801}"/>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E69DC649-3B13-4C5E-04EF-E32D1E7F83CE}"/>
              </a:ext>
            </a:extLst>
          </p:cNvPr>
          <p:cNvSpPr/>
          <p:nvPr/>
        </p:nvSpPr>
        <p:spPr>
          <a:xfrm>
            <a:off x="0" y="822398"/>
            <a:ext cx="9144000" cy="2942094"/>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AC962D11-BE87-06E2-4E2E-38C110E6E1C0}"/>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descr="6d60ff7b-da6c-4bbe-adeb-cedb9336eced.png">
            <a:extLst>
              <a:ext uri="{FF2B5EF4-FFF2-40B4-BE49-F238E27FC236}">
                <a16:creationId xmlns:a16="http://schemas.microsoft.com/office/drawing/2014/main" id="{2C7474D4-AA8F-C221-E883-6F82F7D2A184}"/>
              </a:ext>
            </a:extLst>
          </p:cNvPr>
          <p:cNvPicPr>
            <a:picLocks noChangeAspect="1"/>
          </p:cNvPicPr>
          <p:nvPr/>
        </p:nvPicPr>
        <p:blipFill>
          <a:blip r:embed="rId2"/>
          <a:stretch>
            <a:fillRect/>
          </a:stretch>
        </p:blipFill>
        <p:spPr>
          <a:xfrm>
            <a:off x="84082" y="89231"/>
            <a:ext cx="604452" cy="604452"/>
          </a:xfrm>
          <a:prstGeom prst="ellipse">
            <a:avLst/>
          </a:prstGeom>
        </p:spPr>
      </p:pic>
      <p:sp>
        <p:nvSpPr>
          <p:cNvPr id="8" name="Title 1">
            <a:extLst>
              <a:ext uri="{FF2B5EF4-FFF2-40B4-BE49-F238E27FC236}">
                <a16:creationId xmlns:a16="http://schemas.microsoft.com/office/drawing/2014/main" id="{35212D66-6433-2205-20C3-BBAA3960019D}"/>
              </a:ext>
            </a:extLst>
          </p:cNvPr>
          <p:cNvSpPr txBox="1">
            <a:spLocks/>
          </p:cNvSpPr>
          <p:nvPr/>
        </p:nvSpPr>
        <p:spPr>
          <a:xfrm>
            <a:off x="650355" y="-19253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3600">
                <a:solidFill>
                  <a:schemeClr val="bg1"/>
                </a:solidFill>
                <a:latin typeface="Century Gothic"/>
              </a:rPr>
              <a:t>Language of Assessments</a:t>
            </a:r>
          </a:p>
        </p:txBody>
      </p:sp>
      <p:sp>
        <p:nvSpPr>
          <p:cNvPr id="5" name="TextBox 4">
            <a:extLst>
              <a:ext uri="{FF2B5EF4-FFF2-40B4-BE49-F238E27FC236}">
                <a16:creationId xmlns:a16="http://schemas.microsoft.com/office/drawing/2014/main" id="{4E285540-1B15-9147-EC8A-71BDC2B9DA23}"/>
              </a:ext>
            </a:extLst>
          </p:cNvPr>
          <p:cNvSpPr txBox="1"/>
          <p:nvPr/>
        </p:nvSpPr>
        <p:spPr>
          <a:xfrm>
            <a:off x="84081" y="950467"/>
            <a:ext cx="9059919" cy="1839927"/>
          </a:xfrm>
          <a:prstGeom prst="rect">
            <a:avLst/>
          </a:prstGeom>
          <a:noFill/>
        </p:spPr>
        <p:txBody>
          <a:bodyPr wrap="square" rtlCol="0">
            <a:spAutoFit/>
          </a:bodyPr>
          <a:lstStyle/>
          <a:p>
            <a:r>
              <a:rPr lang="en-US">
                <a:latin typeface="Century Gothic" panose="020B0502020202020204" pitchFamily="34" charset="0"/>
              </a:rPr>
              <a:t>Our internal assessments in school will assess children in each subject as either…</a:t>
            </a:r>
          </a:p>
          <a:p>
            <a:pPr marL="742950" lvl="1" indent="-285750">
              <a:buFont typeface="Arial" panose="020B0604020202020204" pitchFamily="34" charset="0"/>
              <a:buChar char="•"/>
            </a:pPr>
            <a:endParaRPr lang="en-US">
              <a:latin typeface="Century Gothic" panose="020B0502020202020204" pitchFamily="34" charset="0"/>
            </a:endParaRPr>
          </a:p>
          <a:p>
            <a:pPr marL="742950" lvl="1" indent="-285750">
              <a:lnSpc>
                <a:spcPct val="150000"/>
              </a:lnSpc>
              <a:buFont typeface="Arial" panose="020B0604020202020204" pitchFamily="34" charset="0"/>
              <a:buChar char="•"/>
            </a:pPr>
            <a:r>
              <a:rPr lang="en-US">
                <a:latin typeface="Century Gothic" panose="020B0502020202020204" pitchFamily="34" charset="0"/>
              </a:rPr>
              <a:t>working towards age-related expected standard (</a:t>
            </a:r>
            <a:r>
              <a:rPr lang="en-US" b="1">
                <a:latin typeface="Century Gothic" panose="020B0502020202020204" pitchFamily="34" charset="0"/>
              </a:rPr>
              <a:t>WTS or WTARE</a:t>
            </a:r>
            <a:r>
              <a:rPr lang="en-US">
                <a:latin typeface="Century Gothic" panose="020B0502020202020204" pitchFamily="34" charset="0"/>
              </a:rPr>
              <a:t>)</a:t>
            </a:r>
          </a:p>
          <a:p>
            <a:pPr marL="742950" lvl="1" indent="-285750">
              <a:lnSpc>
                <a:spcPct val="150000"/>
              </a:lnSpc>
              <a:buFont typeface="Arial" panose="020B0604020202020204" pitchFamily="34" charset="0"/>
              <a:buChar char="•"/>
            </a:pPr>
            <a:r>
              <a:rPr lang="en-US">
                <a:latin typeface="Century Gothic" panose="020B0502020202020204" pitchFamily="34" charset="0"/>
              </a:rPr>
              <a:t>working at the age-related expectation (</a:t>
            </a:r>
            <a:r>
              <a:rPr lang="en-US" b="1">
                <a:latin typeface="Century Gothic" panose="020B0502020202020204" pitchFamily="34" charset="0"/>
              </a:rPr>
              <a:t>ARE</a:t>
            </a:r>
            <a:r>
              <a:rPr lang="en-US">
                <a:latin typeface="Century Gothic" panose="020B0502020202020204" pitchFamily="34" charset="0"/>
              </a:rPr>
              <a:t>)</a:t>
            </a:r>
          </a:p>
          <a:p>
            <a:pPr marL="742950" lvl="1" indent="-285750">
              <a:lnSpc>
                <a:spcPct val="150000"/>
              </a:lnSpc>
              <a:buFont typeface="Arial" panose="020B0604020202020204" pitchFamily="34" charset="0"/>
              <a:buChar char="•"/>
            </a:pPr>
            <a:r>
              <a:rPr lang="en-US">
                <a:latin typeface="Century Gothic" panose="020B0502020202020204" pitchFamily="34" charset="0"/>
              </a:rPr>
              <a:t>working above the age-related expectation (</a:t>
            </a:r>
            <a:r>
              <a:rPr lang="en-US" b="1">
                <a:latin typeface="Century Gothic" panose="020B0502020202020204" pitchFamily="34" charset="0"/>
              </a:rPr>
              <a:t>AARE or GDS*</a:t>
            </a:r>
            <a:r>
              <a:rPr lang="en-US">
                <a:latin typeface="Century Gothic" panose="020B0502020202020204" pitchFamily="34" charset="0"/>
              </a:rPr>
              <a:t>)</a:t>
            </a:r>
          </a:p>
        </p:txBody>
      </p:sp>
      <p:sp>
        <p:nvSpPr>
          <p:cNvPr id="9" name="TextBox 8">
            <a:extLst>
              <a:ext uri="{FF2B5EF4-FFF2-40B4-BE49-F238E27FC236}">
                <a16:creationId xmlns:a16="http://schemas.microsoft.com/office/drawing/2014/main" id="{4C97E223-006C-69B1-88E2-39EA286CB568}"/>
              </a:ext>
            </a:extLst>
          </p:cNvPr>
          <p:cNvSpPr txBox="1"/>
          <p:nvPr/>
        </p:nvSpPr>
        <p:spPr>
          <a:xfrm>
            <a:off x="773879" y="4147592"/>
            <a:ext cx="7982552" cy="2369880"/>
          </a:xfrm>
          <a:prstGeom prst="rect">
            <a:avLst/>
          </a:prstGeom>
          <a:noFill/>
        </p:spPr>
        <p:txBody>
          <a:bodyPr wrap="square" rtlCol="0">
            <a:spAutoFit/>
          </a:bodyPr>
          <a:lstStyle/>
          <a:p>
            <a:r>
              <a:rPr lang="en-US" sz="1600">
                <a:latin typeface="Century Gothic" panose="020B0502020202020204" pitchFamily="34" charset="0"/>
              </a:rPr>
              <a:t>*At the end of Year 6, ‘working above age-related expectation’ is called working at the Greater Depth Standard (GDS). The term GDS can be used interchangeably with AARE.</a:t>
            </a:r>
          </a:p>
          <a:p>
            <a:endParaRPr lang="en-US" sz="1600">
              <a:latin typeface="Century Gothic" panose="020B0502020202020204" pitchFamily="34" charset="0"/>
            </a:endParaRPr>
          </a:p>
          <a:p>
            <a:r>
              <a:rPr lang="en-US" sz="1600">
                <a:latin typeface="Century Gothic" panose="020B0502020202020204" pitchFamily="34" charset="0"/>
              </a:rPr>
              <a:t>In the statutory KS2 SATs, GDS can be achieved in Reading, Writing, Maths, Grammar and Spelling. </a:t>
            </a:r>
          </a:p>
          <a:p>
            <a:endParaRPr lang="en-US" sz="1600">
              <a:latin typeface="Century Gothic" panose="020B0502020202020204" pitchFamily="34" charset="0"/>
            </a:endParaRPr>
          </a:p>
          <a:p>
            <a:r>
              <a:rPr lang="en-US" sz="1200">
                <a:latin typeface="Century Gothic" panose="020B0502020202020204" pitchFamily="34" charset="0"/>
              </a:rPr>
              <a:t>In Science, the DfE only record if a child has met the standard or not. We will give a teacher assessment on their school report which might be GDS, but don’t be alarmed if you see their grade from the DfE is ARE. They do not go higher than this for primary science.</a:t>
            </a:r>
          </a:p>
        </p:txBody>
      </p:sp>
      <p:sp>
        <p:nvSpPr>
          <p:cNvPr id="12" name="TextBox 11">
            <a:extLst>
              <a:ext uri="{FF2B5EF4-FFF2-40B4-BE49-F238E27FC236}">
                <a16:creationId xmlns:a16="http://schemas.microsoft.com/office/drawing/2014/main" id="{E6EAE1FE-B9A3-7695-E35D-78220CF226A6}"/>
              </a:ext>
            </a:extLst>
          </p:cNvPr>
          <p:cNvSpPr txBox="1"/>
          <p:nvPr/>
        </p:nvSpPr>
        <p:spPr>
          <a:xfrm>
            <a:off x="0" y="3025828"/>
            <a:ext cx="9144000" cy="954107"/>
          </a:xfrm>
          <a:prstGeom prst="rect">
            <a:avLst/>
          </a:prstGeom>
          <a:solidFill>
            <a:srgbClr val="1070BA"/>
          </a:solidFill>
        </p:spPr>
        <p:txBody>
          <a:bodyPr wrap="square">
            <a:spAutoFit/>
          </a:bodyPr>
          <a:lstStyle/>
          <a:p>
            <a:r>
              <a:rPr lang="en-US" sz="1400">
                <a:solidFill>
                  <a:schemeClr val="bg1"/>
                </a:solidFill>
                <a:latin typeface="Century Gothic" panose="020B0502020202020204" pitchFamily="34" charset="0"/>
              </a:rPr>
              <a:t>If your child is WTS in a subject, their class teacher will be able to tell you at what year group and term they are working at. For example, a child in Year 5 in writing may be working at the level of Spring Y4, meaning they are 4 terms behind ARE. Your child’s class teacher (and/or Miss Bunzl) will also be able to talk to you about what is happening to support your child in making accelerated progress.</a:t>
            </a:r>
          </a:p>
        </p:txBody>
      </p:sp>
    </p:spTree>
    <p:extLst>
      <p:ext uri="{BB962C8B-B14F-4D97-AF65-F5344CB8AC3E}">
        <p14:creationId xmlns:p14="http://schemas.microsoft.com/office/powerpoint/2010/main" val="72454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p:bldP spid="9" grpId="0"/>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56C9EE2F-DAE8-1145-0C1B-4E6E1E1AEFA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DD48E7-CD96-365A-611C-A7AAD06E9FE3}"/>
              </a:ext>
            </a:extLst>
          </p:cNvPr>
          <p:cNvSpPr>
            <a:spLocks noGrp="1"/>
          </p:cNvSpPr>
          <p:nvPr>
            <p:ph idx="1"/>
          </p:nvPr>
        </p:nvSpPr>
        <p:spPr>
          <a:xfrm>
            <a:off x="193154" y="962957"/>
            <a:ext cx="8757691" cy="5627029"/>
          </a:xfrm>
        </p:spPr>
        <p:txBody>
          <a:bodyPr numCol="1">
            <a:normAutofit/>
          </a:bodyPr>
          <a:lstStyle/>
          <a:p>
            <a:pPr>
              <a:defRPr>
                <a:latin typeface="Century Gothic"/>
              </a:defRPr>
            </a:pPr>
            <a:r>
              <a:rPr lang="en-GB" sz="1800"/>
              <a:t>Children in Year 1 to 6 are assessed against the </a:t>
            </a:r>
            <a:r>
              <a:rPr lang="en-GB" sz="1800" b="1"/>
              <a:t>Compass Partnership Progression and Assessment Framework </a:t>
            </a:r>
            <a:r>
              <a:rPr lang="en-GB" sz="1800"/>
              <a:t>in reading, writing, maths and science.</a:t>
            </a:r>
          </a:p>
          <a:p>
            <a:pPr>
              <a:defRPr>
                <a:latin typeface="Century Gothic"/>
              </a:defRPr>
            </a:pPr>
            <a:endParaRPr lang="en-GB" sz="1800"/>
          </a:p>
          <a:p>
            <a:pPr>
              <a:defRPr>
                <a:latin typeface="Century Gothic"/>
              </a:defRPr>
            </a:pPr>
            <a:r>
              <a:rPr lang="en-GB" sz="1800"/>
              <a:t>This is used to track progress and identify gaps in learning.</a:t>
            </a:r>
          </a:p>
          <a:p>
            <a:pPr>
              <a:defRPr>
                <a:latin typeface="Century Gothic"/>
              </a:defRPr>
            </a:pPr>
            <a:endParaRPr lang="en-GB" sz="1800"/>
          </a:p>
          <a:p>
            <a:pPr>
              <a:defRPr>
                <a:latin typeface="Century Gothic"/>
              </a:defRPr>
            </a:pPr>
            <a:r>
              <a:rPr lang="en-GB" sz="1800"/>
              <a:t>Children are assessed in a range of ways including through questioning, observation, discussion, the children’s learning in their books and planned assessment tasks. Assessment Weeks occur between 1-3 times per year depending on the year group; this is when children practise taking a more formal assessment.</a:t>
            </a:r>
          </a:p>
          <a:p>
            <a:pPr>
              <a:defRPr>
                <a:latin typeface="Century Gothic"/>
              </a:defRPr>
            </a:pPr>
            <a:endParaRPr lang="en-GB" sz="1800"/>
          </a:p>
          <a:p>
            <a:pPr>
              <a:defRPr>
                <a:latin typeface="Century Gothic"/>
              </a:defRPr>
            </a:pPr>
            <a:r>
              <a:rPr lang="en-GB" sz="1800"/>
              <a:t>All of this information is collected termly and analysed.</a:t>
            </a:r>
          </a:p>
          <a:p>
            <a:pPr>
              <a:defRPr>
                <a:latin typeface="Century Gothic"/>
              </a:defRPr>
            </a:pPr>
            <a:endParaRPr lang="en-GB" sz="1800"/>
          </a:p>
          <a:p>
            <a:pPr>
              <a:defRPr>
                <a:latin typeface="Century Gothic"/>
              </a:defRPr>
            </a:pPr>
            <a:r>
              <a:rPr lang="en-GB" sz="1800"/>
              <a:t>Other foundation subjects are assessed and overall attainment for each subject is recorded at the end of the year and sent to you in their school report.</a:t>
            </a:r>
          </a:p>
        </p:txBody>
      </p:sp>
      <p:sp>
        <p:nvSpPr>
          <p:cNvPr id="6" name="Rounded Rectangle 5">
            <a:extLst>
              <a:ext uri="{FF2B5EF4-FFF2-40B4-BE49-F238E27FC236}">
                <a16:creationId xmlns:a16="http://schemas.microsoft.com/office/drawing/2014/main" id="{44CDEB1E-7FB0-CA88-A154-0F5E02D08801}"/>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descr="6d60ff7b-da6c-4bbe-adeb-cedb9336eced.png">
            <a:extLst>
              <a:ext uri="{FF2B5EF4-FFF2-40B4-BE49-F238E27FC236}">
                <a16:creationId xmlns:a16="http://schemas.microsoft.com/office/drawing/2014/main" id="{EDFE2B5C-341B-702A-3993-AA28B26A8592}"/>
              </a:ext>
            </a:extLst>
          </p:cNvPr>
          <p:cNvPicPr>
            <a:picLocks noChangeAspect="1"/>
          </p:cNvPicPr>
          <p:nvPr/>
        </p:nvPicPr>
        <p:blipFill>
          <a:blip r:embed="rId2"/>
          <a:stretch>
            <a:fillRect/>
          </a:stretch>
        </p:blipFill>
        <p:spPr>
          <a:xfrm>
            <a:off x="84082" y="89231"/>
            <a:ext cx="604452" cy="604452"/>
          </a:xfrm>
          <a:prstGeom prst="ellipse">
            <a:avLst/>
          </a:prstGeom>
        </p:spPr>
      </p:pic>
      <p:sp>
        <p:nvSpPr>
          <p:cNvPr id="8" name="Title 1">
            <a:extLst>
              <a:ext uri="{FF2B5EF4-FFF2-40B4-BE49-F238E27FC236}">
                <a16:creationId xmlns:a16="http://schemas.microsoft.com/office/drawing/2014/main" id="{924DCD06-E4DE-19D6-5519-CDEBF49F0D60}"/>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3600">
                <a:solidFill>
                  <a:schemeClr val="bg1"/>
                </a:solidFill>
                <a:latin typeface="Century Gothic"/>
              </a:rPr>
              <a:t>Teacher Assessments</a:t>
            </a:r>
          </a:p>
        </p:txBody>
      </p:sp>
    </p:spTree>
    <p:extLst>
      <p:ext uri="{BB962C8B-B14F-4D97-AF65-F5344CB8AC3E}">
        <p14:creationId xmlns:p14="http://schemas.microsoft.com/office/powerpoint/2010/main" val="2637543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308" y="4330558"/>
            <a:ext cx="8686800" cy="4525963"/>
          </a:xfrm>
        </p:spPr>
        <p:txBody>
          <a:bodyPr>
            <a:normAutofit/>
          </a:bodyPr>
          <a:lstStyle/>
          <a:p>
            <a:pPr>
              <a:defRPr>
                <a:latin typeface="Century Gothic"/>
              </a:defRPr>
            </a:pPr>
            <a:r>
              <a:rPr sz="1800"/>
              <a:t>Daily </a:t>
            </a:r>
            <a:r>
              <a:rPr lang="en-GB" sz="1800"/>
              <a:t>informal</a:t>
            </a:r>
            <a:r>
              <a:rPr sz="1800"/>
              <a:t> assessment through play and interaction</a:t>
            </a:r>
            <a:r>
              <a:rPr lang="en-GB" sz="1800"/>
              <a:t> to see what children can do and what they know.</a:t>
            </a:r>
          </a:p>
          <a:p>
            <a:pPr>
              <a:defRPr>
                <a:latin typeface="Century Gothic"/>
              </a:defRPr>
            </a:pPr>
            <a:endParaRPr lang="en-GB" sz="1800"/>
          </a:p>
          <a:p>
            <a:pPr>
              <a:defRPr>
                <a:latin typeface="Century Gothic"/>
              </a:defRPr>
            </a:pPr>
            <a:r>
              <a:rPr lang="en-GB" sz="1800"/>
              <a:t>During the first 6 weeks of Reception, a statutory Baseline Assessment will be carried out. This is carried out through a variety of activities including maths tasks, and language and communication tasks.</a:t>
            </a:r>
          </a:p>
          <a:p>
            <a:pPr>
              <a:defRPr>
                <a:latin typeface="Century Gothic"/>
              </a:defRPr>
            </a:pPr>
            <a:endParaRPr lang="en-GB" sz="1800"/>
          </a:p>
          <a:p>
            <a:pPr>
              <a:defRPr>
                <a:latin typeface="Century Gothic"/>
              </a:defRPr>
            </a:pPr>
            <a:endParaRPr sz="1800"/>
          </a:p>
        </p:txBody>
      </p:sp>
      <p:sp>
        <p:nvSpPr>
          <p:cNvPr id="5" name="Rounded Rectangle 4">
            <a:extLst>
              <a:ext uri="{FF2B5EF4-FFF2-40B4-BE49-F238E27FC236}">
                <a16:creationId xmlns:a16="http://schemas.microsoft.com/office/drawing/2014/main" id="{41986A09-27E4-EC16-08E2-4757277229D0}"/>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6d60ff7b-da6c-4bbe-adeb-cedb9336eced.png">
            <a:extLst>
              <a:ext uri="{FF2B5EF4-FFF2-40B4-BE49-F238E27FC236}">
                <a16:creationId xmlns:a16="http://schemas.microsoft.com/office/drawing/2014/main" id="{9CA6491E-52E3-F121-2D3A-68846AA94F86}"/>
              </a:ext>
            </a:extLst>
          </p:cNvPr>
          <p:cNvPicPr>
            <a:picLocks noChangeAspect="1"/>
          </p:cNvPicPr>
          <p:nvPr/>
        </p:nvPicPr>
        <p:blipFill>
          <a:blip r:embed="rId2"/>
          <a:stretch>
            <a:fillRect/>
          </a:stretch>
        </p:blipFill>
        <p:spPr>
          <a:xfrm>
            <a:off x="84082" y="89231"/>
            <a:ext cx="604452" cy="604452"/>
          </a:xfrm>
          <a:prstGeom prst="ellipse">
            <a:avLst/>
          </a:prstGeom>
        </p:spPr>
      </p:pic>
      <p:sp>
        <p:nvSpPr>
          <p:cNvPr id="7" name="Title 1">
            <a:extLst>
              <a:ext uri="{FF2B5EF4-FFF2-40B4-BE49-F238E27FC236}">
                <a16:creationId xmlns:a16="http://schemas.microsoft.com/office/drawing/2014/main" id="{E7A44596-64FB-67BB-0AC0-947716F22DE5}"/>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2400">
                <a:solidFill>
                  <a:schemeClr val="bg1"/>
                </a:solidFill>
              </a:rPr>
              <a:t>Reception – Early Years Foundation Stage (EYFS)</a:t>
            </a:r>
            <a:endParaRPr lang="en-GB" sz="2400">
              <a:solidFill>
                <a:schemeClr val="bg1"/>
              </a:solidFill>
              <a:latin typeface="Century Gothic"/>
            </a:endParaRPr>
          </a:p>
        </p:txBody>
      </p:sp>
      <p:pic>
        <p:nvPicPr>
          <p:cNvPr id="3076" name="Picture 4" descr="Early education is vital for children born in lockdown - GOV.UK">
            <a:extLst>
              <a:ext uri="{FF2B5EF4-FFF2-40B4-BE49-F238E27FC236}">
                <a16:creationId xmlns:a16="http://schemas.microsoft.com/office/drawing/2014/main" id="{71024BFD-5632-FC28-67BC-9863C6E097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8254" y="962957"/>
            <a:ext cx="4647491" cy="30983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C474A2E0-BBAA-01C7-01E8-505A932EBED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F52444E7-5F88-5D3C-834F-38F1BB9F5D4B}"/>
              </a:ext>
            </a:extLst>
          </p:cNvPr>
          <p:cNvPicPr>
            <a:picLocks noChangeAspect="1"/>
          </p:cNvPicPr>
          <p:nvPr/>
        </p:nvPicPr>
        <p:blipFill>
          <a:blip r:embed="rId2"/>
          <a:stretch>
            <a:fillRect/>
          </a:stretch>
        </p:blipFill>
        <p:spPr>
          <a:xfrm>
            <a:off x="84080" y="920723"/>
            <a:ext cx="8975835" cy="5789066"/>
          </a:xfrm>
          <a:prstGeom prst="rect">
            <a:avLst/>
          </a:prstGeom>
        </p:spPr>
      </p:pic>
      <p:sp>
        <p:nvSpPr>
          <p:cNvPr id="3" name="Content Placeholder 2">
            <a:extLst>
              <a:ext uri="{FF2B5EF4-FFF2-40B4-BE49-F238E27FC236}">
                <a16:creationId xmlns:a16="http://schemas.microsoft.com/office/drawing/2014/main" id="{331C78E5-71C7-3AC2-F3C7-20006240BC8B}"/>
              </a:ext>
            </a:extLst>
          </p:cNvPr>
          <p:cNvSpPr>
            <a:spLocks noGrp="1"/>
          </p:cNvSpPr>
          <p:nvPr>
            <p:ph idx="1"/>
          </p:nvPr>
        </p:nvSpPr>
        <p:spPr>
          <a:xfrm>
            <a:off x="84080" y="4092714"/>
            <a:ext cx="4855781" cy="2528803"/>
          </a:xfrm>
          <a:solidFill>
            <a:schemeClr val="bg1"/>
          </a:solidFill>
          <a:ln w="57150">
            <a:solidFill>
              <a:srgbClr val="1070BA"/>
            </a:solidFill>
          </a:ln>
        </p:spPr>
        <p:txBody>
          <a:bodyPr>
            <a:normAutofit fontScale="70000" lnSpcReduction="20000"/>
          </a:bodyPr>
          <a:lstStyle/>
          <a:p>
            <a:pPr>
              <a:lnSpc>
                <a:spcPct val="120000"/>
              </a:lnSpc>
              <a:defRPr>
                <a:latin typeface="Century Gothic"/>
              </a:defRPr>
            </a:pPr>
            <a:r>
              <a:rPr lang="en-GB" sz="1800">
                <a:solidFill>
                  <a:srgbClr val="1070BA"/>
                </a:solidFill>
              </a:rPr>
              <a:t>Children in Reception are working towards achieving the 17 Early Learning Goals identified in the EYFS Assessment Framework.</a:t>
            </a:r>
          </a:p>
          <a:p>
            <a:pPr>
              <a:lnSpc>
                <a:spcPct val="120000"/>
              </a:lnSpc>
              <a:defRPr>
                <a:latin typeface="Century Gothic"/>
              </a:defRPr>
            </a:pPr>
            <a:endParaRPr lang="en-GB" sz="1800">
              <a:solidFill>
                <a:srgbClr val="1070BA"/>
              </a:solidFill>
            </a:endParaRPr>
          </a:p>
          <a:p>
            <a:pPr>
              <a:lnSpc>
                <a:spcPct val="120000"/>
              </a:lnSpc>
              <a:defRPr>
                <a:latin typeface="Century Gothic"/>
              </a:defRPr>
            </a:pPr>
            <a:r>
              <a:rPr lang="en-GB" sz="1800">
                <a:solidFill>
                  <a:srgbClr val="1070BA"/>
                </a:solidFill>
              </a:rPr>
              <a:t>At the end of Reception, children will be teacher assessed as Emerging (not yet met) or Expected (has met) against the criteria for each Early Learning Goal.</a:t>
            </a:r>
          </a:p>
          <a:p>
            <a:pPr>
              <a:lnSpc>
                <a:spcPct val="120000"/>
              </a:lnSpc>
              <a:defRPr>
                <a:latin typeface="Century Gothic"/>
              </a:defRPr>
            </a:pPr>
            <a:endParaRPr lang="en-GB" sz="1800">
              <a:solidFill>
                <a:srgbClr val="1070BA"/>
              </a:solidFill>
            </a:endParaRPr>
          </a:p>
          <a:p>
            <a:pPr>
              <a:lnSpc>
                <a:spcPct val="120000"/>
              </a:lnSpc>
              <a:defRPr>
                <a:latin typeface="Century Gothic"/>
              </a:defRPr>
            </a:pPr>
            <a:r>
              <a:rPr lang="en-GB" sz="1800">
                <a:solidFill>
                  <a:srgbClr val="1070BA"/>
                </a:solidFill>
              </a:rPr>
              <a:t>In order to achieve the Good Level Of Development (GLD) by the end of Reception, children must have met expectation in the the 12 prime areas.</a:t>
            </a:r>
          </a:p>
        </p:txBody>
      </p:sp>
      <p:sp>
        <p:nvSpPr>
          <p:cNvPr id="5" name="Rounded Rectangle 4">
            <a:extLst>
              <a:ext uri="{FF2B5EF4-FFF2-40B4-BE49-F238E27FC236}">
                <a16:creationId xmlns:a16="http://schemas.microsoft.com/office/drawing/2014/main" id="{2BB2F009-1FE3-455F-A5DA-1AC8100A85D2}"/>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6d60ff7b-da6c-4bbe-adeb-cedb9336eced.png">
            <a:extLst>
              <a:ext uri="{FF2B5EF4-FFF2-40B4-BE49-F238E27FC236}">
                <a16:creationId xmlns:a16="http://schemas.microsoft.com/office/drawing/2014/main" id="{F342F6A7-6448-E603-2FED-8E015F8E9197}"/>
              </a:ext>
            </a:extLst>
          </p:cNvPr>
          <p:cNvPicPr>
            <a:picLocks noChangeAspect="1"/>
          </p:cNvPicPr>
          <p:nvPr/>
        </p:nvPicPr>
        <p:blipFill>
          <a:blip r:embed="rId3"/>
          <a:stretch>
            <a:fillRect/>
          </a:stretch>
        </p:blipFill>
        <p:spPr>
          <a:xfrm>
            <a:off x="84082" y="89231"/>
            <a:ext cx="604452" cy="604452"/>
          </a:xfrm>
          <a:prstGeom prst="ellipse">
            <a:avLst/>
          </a:prstGeom>
        </p:spPr>
      </p:pic>
      <p:sp>
        <p:nvSpPr>
          <p:cNvPr id="7" name="Title 1">
            <a:extLst>
              <a:ext uri="{FF2B5EF4-FFF2-40B4-BE49-F238E27FC236}">
                <a16:creationId xmlns:a16="http://schemas.microsoft.com/office/drawing/2014/main" id="{CA829325-847A-60C4-F21C-CE0B8A797A88}"/>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2400">
                <a:solidFill>
                  <a:schemeClr val="bg1"/>
                </a:solidFill>
              </a:rPr>
              <a:t>Reception – Early Years Foundation Stage (EYFS)</a:t>
            </a:r>
            <a:endParaRPr lang="en-GB" sz="2400">
              <a:solidFill>
                <a:schemeClr val="bg1"/>
              </a:solidFill>
              <a:latin typeface="Century Gothic"/>
            </a:endParaRPr>
          </a:p>
        </p:txBody>
      </p:sp>
    </p:spTree>
    <p:extLst>
      <p:ext uri="{BB962C8B-B14F-4D97-AF65-F5344CB8AC3E}">
        <p14:creationId xmlns:p14="http://schemas.microsoft.com/office/powerpoint/2010/main" val="4114762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BC85B0A5-C91C-2466-7484-8DD78A3D5CCC}"/>
            </a:ext>
          </a:extLst>
        </p:cNvPr>
        <p:cNvGrpSpPr/>
        <p:nvPr/>
      </p:nvGrpSpPr>
      <p:grpSpPr>
        <a:xfrm>
          <a:off x="0" y="0"/>
          <a:ext cx="0" cy="0"/>
          <a:chOff x="0" y="0"/>
          <a:chExt cx="0" cy="0"/>
        </a:xfrm>
      </p:grpSpPr>
      <p:sp>
        <p:nvSpPr>
          <p:cNvPr id="5" name="Rounded Rectangle 4">
            <a:extLst>
              <a:ext uri="{FF2B5EF4-FFF2-40B4-BE49-F238E27FC236}">
                <a16:creationId xmlns:a16="http://schemas.microsoft.com/office/drawing/2014/main" id="{94F061B2-C289-096F-D24B-C5102D0F6DE9}"/>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6d60ff7b-da6c-4bbe-adeb-cedb9336eced.png">
            <a:extLst>
              <a:ext uri="{FF2B5EF4-FFF2-40B4-BE49-F238E27FC236}">
                <a16:creationId xmlns:a16="http://schemas.microsoft.com/office/drawing/2014/main" id="{FF8D3389-753D-F0EF-652D-EF8BC6B6129F}"/>
              </a:ext>
            </a:extLst>
          </p:cNvPr>
          <p:cNvPicPr>
            <a:picLocks noChangeAspect="1"/>
          </p:cNvPicPr>
          <p:nvPr/>
        </p:nvPicPr>
        <p:blipFill>
          <a:blip r:embed="rId2"/>
          <a:stretch>
            <a:fillRect/>
          </a:stretch>
        </p:blipFill>
        <p:spPr>
          <a:xfrm>
            <a:off x="84082" y="89231"/>
            <a:ext cx="604452" cy="604452"/>
          </a:xfrm>
          <a:prstGeom prst="ellipse">
            <a:avLst/>
          </a:prstGeom>
        </p:spPr>
      </p:pic>
      <p:sp>
        <p:nvSpPr>
          <p:cNvPr id="7" name="Title 1">
            <a:extLst>
              <a:ext uri="{FF2B5EF4-FFF2-40B4-BE49-F238E27FC236}">
                <a16:creationId xmlns:a16="http://schemas.microsoft.com/office/drawing/2014/main" id="{B6BAC2BC-2D4F-80C3-9A3F-50476D34C846}"/>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2400">
                <a:solidFill>
                  <a:schemeClr val="bg1"/>
                </a:solidFill>
              </a:rPr>
              <a:t>Year 1 – Phonics Screening Test</a:t>
            </a:r>
            <a:endParaRPr lang="en-GB" sz="2400">
              <a:solidFill>
                <a:schemeClr val="bg1"/>
              </a:solidFill>
              <a:latin typeface="Century Gothic"/>
            </a:endParaRPr>
          </a:p>
        </p:txBody>
      </p:sp>
      <p:pic>
        <p:nvPicPr>
          <p:cNvPr id="6146" name="Picture 2" descr="Preparing For The Phonics Screening Test | Monster Phonics">
            <a:extLst>
              <a:ext uri="{FF2B5EF4-FFF2-40B4-BE49-F238E27FC236}">
                <a16:creationId xmlns:a16="http://schemas.microsoft.com/office/drawing/2014/main" id="{57489FB8-4FE3-8F2B-5443-0836879A2A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82" y="1833507"/>
            <a:ext cx="5064502" cy="3547790"/>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A8DC4953-1E15-DDE7-A493-3725D225D6B5}"/>
              </a:ext>
            </a:extLst>
          </p:cNvPr>
          <p:cNvSpPr>
            <a:spLocks noGrp="1"/>
          </p:cNvSpPr>
          <p:nvPr>
            <p:ph idx="1"/>
          </p:nvPr>
        </p:nvSpPr>
        <p:spPr>
          <a:xfrm>
            <a:off x="5148584" y="962957"/>
            <a:ext cx="3802261" cy="5805812"/>
          </a:xfrm>
        </p:spPr>
        <p:txBody>
          <a:bodyPr numCol="1">
            <a:normAutofit fontScale="92500" lnSpcReduction="10000"/>
          </a:bodyPr>
          <a:lstStyle/>
          <a:p>
            <a:pPr>
              <a:defRPr>
                <a:latin typeface="Century Gothic"/>
              </a:defRPr>
            </a:pPr>
            <a:r>
              <a:rPr lang="en-GB" sz="1800"/>
              <a:t>In Reception and Year 1, children are assessed every half term on their phonics to ensure they are keeping up with the Little Wandle programme.</a:t>
            </a:r>
          </a:p>
          <a:p>
            <a:pPr>
              <a:defRPr>
                <a:latin typeface="Century Gothic"/>
              </a:defRPr>
            </a:pPr>
            <a:endParaRPr lang="en-GB" sz="1800"/>
          </a:p>
          <a:p>
            <a:pPr>
              <a:defRPr>
                <a:latin typeface="Century Gothic"/>
              </a:defRPr>
            </a:pPr>
            <a:r>
              <a:rPr lang="en-GB" sz="1800"/>
              <a:t>In Year 1, children are formally assessed on their phonic knowledge and application using the statutory Year 1 Phonic Screening Test.</a:t>
            </a:r>
          </a:p>
          <a:p>
            <a:pPr>
              <a:defRPr>
                <a:latin typeface="Century Gothic"/>
              </a:defRPr>
            </a:pPr>
            <a:endParaRPr lang="en-GB" sz="1800"/>
          </a:p>
          <a:p>
            <a:pPr>
              <a:defRPr>
                <a:latin typeface="Century Gothic"/>
              </a:defRPr>
            </a:pPr>
            <a:r>
              <a:rPr lang="en-GB" sz="1800"/>
              <a:t>Parents and carers are informed as to whether or not children have or have not met the required standard for phonics in year 1</a:t>
            </a:r>
          </a:p>
          <a:p>
            <a:pPr>
              <a:defRPr>
                <a:latin typeface="Century Gothic"/>
              </a:defRPr>
            </a:pPr>
            <a:endParaRPr lang="en-GB" sz="1800"/>
          </a:p>
          <a:p>
            <a:pPr>
              <a:defRPr>
                <a:latin typeface="Century Gothic"/>
              </a:defRPr>
            </a:pPr>
            <a:r>
              <a:rPr lang="en-GB" sz="1800"/>
              <a:t>Children who did not meet the required standard are retested in Year 2.</a:t>
            </a:r>
          </a:p>
        </p:txBody>
      </p:sp>
    </p:spTree>
    <p:extLst>
      <p:ext uri="{BB962C8B-B14F-4D97-AF65-F5344CB8AC3E}">
        <p14:creationId xmlns:p14="http://schemas.microsoft.com/office/powerpoint/2010/main" val="3379991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071AA0AD-15D9-62CD-B119-F20E59D68C29}"/>
            </a:ext>
          </a:extLst>
        </p:cNvPr>
        <p:cNvGrpSpPr/>
        <p:nvPr/>
      </p:nvGrpSpPr>
      <p:grpSpPr>
        <a:xfrm>
          <a:off x="0" y="0"/>
          <a:ext cx="0" cy="0"/>
          <a:chOff x="0" y="0"/>
          <a:chExt cx="0" cy="0"/>
        </a:xfrm>
      </p:grpSpPr>
      <p:sp>
        <p:nvSpPr>
          <p:cNvPr id="5" name="Rounded Rectangle 4">
            <a:extLst>
              <a:ext uri="{FF2B5EF4-FFF2-40B4-BE49-F238E27FC236}">
                <a16:creationId xmlns:a16="http://schemas.microsoft.com/office/drawing/2014/main" id="{E55529DE-C473-95A0-7D79-7FA5CE844854}"/>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6d60ff7b-da6c-4bbe-adeb-cedb9336eced.png">
            <a:extLst>
              <a:ext uri="{FF2B5EF4-FFF2-40B4-BE49-F238E27FC236}">
                <a16:creationId xmlns:a16="http://schemas.microsoft.com/office/drawing/2014/main" id="{63AC3210-9678-7725-55AC-D1215C6B6228}"/>
              </a:ext>
            </a:extLst>
          </p:cNvPr>
          <p:cNvPicPr>
            <a:picLocks noChangeAspect="1"/>
          </p:cNvPicPr>
          <p:nvPr/>
        </p:nvPicPr>
        <p:blipFill>
          <a:blip r:embed="rId2"/>
          <a:stretch>
            <a:fillRect/>
          </a:stretch>
        </p:blipFill>
        <p:spPr>
          <a:xfrm>
            <a:off x="84082" y="89231"/>
            <a:ext cx="604452" cy="604452"/>
          </a:xfrm>
          <a:prstGeom prst="ellipse">
            <a:avLst/>
          </a:prstGeom>
        </p:spPr>
      </p:pic>
      <p:sp>
        <p:nvSpPr>
          <p:cNvPr id="7" name="Title 1">
            <a:extLst>
              <a:ext uri="{FF2B5EF4-FFF2-40B4-BE49-F238E27FC236}">
                <a16:creationId xmlns:a16="http://schemas.microsoft.com/office/drawing/2014/main" id="{2F2C42C8-11C7-98FD-A6CF-7AEC9325C3F9}"/>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2400">
                <a:solidFill>
                  <a:schemeClr val="bg1"/>
                </a:solidFill>
              </a:rPr>
              <a:t>Year 2 – KS1 SATs (non-statutory)</a:t>
            </a:r>
            <a:endParaRPr lang="en-GB" sz="2400">
              <a:solidFill>
                <a:schemeClr val="bg1"/>
              </a:solidFill>
              <a:latin typeface="Century Gothic"/>
            </a:endParaRPr>
          </a:p>
        </p:txBody>
      </p:sp>
      <p:sp>
        <p:nvSpPr>
          <p:cNvPr id="9" name="Content Placeholder 2">
            <a:extLst>
              <a:ext uri="{FF2B5EF4-FFF2-40B4-BE49-F238E27FC236}">
                <a16:creationId xmlns:a16="http://schemas.microsoft.com/office/drawing/2014/main" id="{04BF23BD-4BDF-C9D5-8E86-082A6D58006F}"/>
              </a:ext>
            </a:extLst>
          </p:cNvPr>
          <p:cNvSpPr>
            <a:spLocks noGrp="1"/>
          </p:cNvSpPr>
          <p:nvPr>
            <p:ph idx="1"/>
          </p:nvPr>
        </p:nvSpPr>
        <p:spPr>
          <a:xfrm>
            <a:off x="386308" y="1232231"/>
            <a:ext cx="3802261" cy="4997669"/>
          </a:xfrm>
        </p:spPr>
        <p:txBody>
          <a:bodyPr numCol="1">
            <a:normAutofit lnSpcReduction="10000"/>
          </a:bodyPr>
          <a:lstStyle/>
          <a:p>
            <a:pPr>
              <a:defRPr>
                <a:latin typeface="Century Gothic"/>
              </a:defRPr>
            </a:pPr>
            <a:r>
              <a:rPr lang="en-GB" sz="1800"/>
              <a:t>The KS1 SATs are no longer statutory (since 2024), but are still written by the DfE for schools to access.</a:t>
            </a:r>
          </a:p>
          <a:p>
            <a:pPr>
              <a:defRPr>
                <a:latin typeface="Century Gothic"/>
              </a:defRPr>
            </a:pPr>
            <a:endParaRPr lang="en-GB" sz="1800"/>
          </a:p>
          <a:p>
            <a:pPr>
              <a:defRPr>
                <a:latin typeface="Century Gothic"/>
              </a:defRPr>
            </a:pPr>
            <a:r>
              <a:rPr lang="en-GB" sz="1800"/>
              <a:t>The Compass Partnership schools all use them as an internal assessment tool.</a:t>
            </a:r>
          </a:p>
          <a:p>
            <a:pPr>
              <a:defRPr>
                <a:latin typeface="Century Gothic"/>
              </a:defRPr>
            </a:pPr>
            <a:endParaRPr lang="en-GB" sz="1800"/>
          </a:p>
          <a:p>
            <a:pPr>
              <a:defRPr>
                <a:latin typeface="Century Gothic"/>
              </a:defRPr>
            </a:pPr>
            <a:r>
              <a:rPr lang="en-GB" sz="1800"/>
              <a:t>There are papers in Reading, Grammar, Punctuation, Spelling and Maths.</a:t>
            </a:r>
          </a:p>
          <a:p>
            <a:pPr>
              <a:defRPr>
                <a:latin typeface="Century Gothic"/>
              </a:defRPr>
            </a:pPr>
            <a:endParaRPr lang="en-GB" sz="1800"/>
          </a:p>
          <a:p>
            <a:pPr>
              <a:defRPr>
                <a:latin typeface="Century Gothic"/>
              </a:defRPr>
            </a:pPr>
            <a:r>
              <a:rPr lang="en-GB" sz="1800"/>
              <a:t>They will be administered in class in a positive and supportive way – avoiding test anxiety at this early stage is critical.</a:t>
            </a:r>
          </a:p>
        </p:txBody>
      </p:sp>
      <p:pic>
        <p:nvPicPr>
          <p:cNvPr id="2" name="Picture 1">
            <a:extLst>
              <a:ext uri="{FF2B5EF4-FFF2-40B4-BE49-F238E27FC236}">
                <a16:creationId xmlns:a16="http://schemas.microsoft.com/office/drawing/2014/main" id="{C050E60D-503F-07A0-6D66-1B93F91C39AB}"/>
              </a:ext>
            </a:extLst>
          </p:cNvPr>
          <p:cNvPicPr>
            <a:picLocks noChangeAspect="1"/>
          </p:cNvPicPr>
          <p:nvPr/>
        </p:nvPicPr>
        <p:blipFill>
          <a:blip r:embed="rId3"/>
          <a:stretch>
            <a:fillRect/>
          </a:stretch>
        </p:blipFill>
        <p:spPr>
          <a:xfrm>
            <a:off x="4523083" y="2358915"/>
            <a:ext cx="4234608" cy="2140169"/>
          </a:xfrm>
          <a:prstGeom prst="rect">
            <a:avLst/>
          </a:prstGeom>
        </p:spPr>
      </p:pic>
    </p:spTree>
    <p:extLst>
      <p:ext uri="{BB962C8B-B14F-4D97-AF65-F5344CB8AC3E}">
        <p14:creationId xmlns:p14="http://schemas.microsoft.com/office/powerpoint/2010/main" val="133829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DD86908F-7B8E-2882-F7AD-7078B55CB468}"/>
            </a:ext>
          </a:extLst>
        </p:cNvPr>
        <p:cNvGrpSpPr/>
        <p:nvPr/>
      </p:nvGrpSpPr>
      <p:grpSpPr>
        <a:xfrm>
          <a:off x="0" y="0"/>
          <a:ext cx="0" cy="0"/>
          <a:chOff x="0" y="0"/>
          <a:chExt cx="0" cy="0"/>
        </a:xfrm>
      </p:grpSpPr>
      <p:sp>
        <p:nvSpPr>
          <p:cNvPr id="5" name="Rounded Rectangle 4">
            <a:extLst>
              <a:ext uri="{FF2B5EF4-FFF2-40B4-BE49-F238E27FC236}">
                <a16:creationId xmlns:a16="http://schemas.microsoft.com/office/drawing/2014/main" id="{0FC40E65-44D9-28A9-EC2E-5269ACD50CF0}"/>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6d60ff7b-da6c-4bbe-adeb-cedb9336eced.png">
            <a:extLst>
              <a:ext uri="{FF2B5EF4-FFF2-40B4-BE49-F238E27FC236}">
                <a16:creationId xmlns:a16="http://schemas.microsoft.com/office/drawing/2014/main" id="{19884B92-2E00-FDBB-4934-911C82CACA8F}"/>
              </a:ext>
            </a:extLst>
          </p:cNvPr>
          <p:cNvPicPr>
            <a:picLocks noChangeAspect="1"/>
          </p:cNvPicPr>
          <p:nvPr/>
        </p:nvPicPr>
        <p:blipFill>
          <a:blip r:embed="rId2"/>
          <a:stretch>
            <a:fillRect/>
          </a:stretch>
        </p:blipFill>
        <p:spPr>
          <a:xfrm>
            <a:off x="84082" y="89231"/>
            <a:ext cx="604452" cy="604452"/>
          </a:xfrm>
          <a:prstGeom prst="ellipse">
            <a:avLst/>
          </a:prstGeom>
        </p:spPr>
      </p:pic>
      <p:sp>
        <p:nvSpPr>
          <p:cNvPr id="7" name="Title 1">
            <a:extLst>
              <a:ext uri="{FF2B5EF4-FFF2-40B4-BE49-F238E27FC236}">
                <a16:creationId xmlns:a16="http://schemas.microsoft.com/office/drawing/2014/main" id="{A9E7C4A9-788D-81C2-8046-3BCB8C18181D}"/>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2400">
                <a:solidFill>
                  <a:schemeClr val="bg1"/>
                </a:solidFill>
              </a:rPr>
              <a:t>Year 4 – Multiplication Tables Check (MTC)</a:t>
            </a:r>
            <a:endParaRPr lang="en-GB" sz="2400">
              <a:solidFill>
                <a:schemeClr val="bg1"/>
              </a:solidFill>
              <a:latin typeface="Century Gothic"/>
            </a:endParaRPr>
          </a:p>
        </p:txBody>
      </p:sp>
      <p:sp>
        <p:nvSpPr>
          <p:cNvPr id="9" name="Content Placeholder 2">
            <a:extLst>
              <a:ext uri="{FF2B5EF4-FFF2-40B4-BE49-F238E27FC236}">
                <a16:creationId xmlns:a16="http://schemas.microsoft.com/office/drawing/2014/main" id="{96D145C8-7309-FD56-DE92-9B16A7A4D167}"/>
              </a:ext>
            </a:extLst>
          </p:cNvPr>
          <p:cNvSpPr>
            <a:spLocks noGrp="1"/>
          </p:cNvSpPr>
          <p:nvPr>
            <p:ph idx="1"/>
          </p:nvPr>
        </p:nvSpPr>
        <p:spPr>
          <a:xfrm>
            <a:off x="4572000" y="1439917"/>
            <a:ext cx="4378845" cy="4997669"/>
          </a:xfrm>
        </p:spPr>
        <p:txBody>
          <a:bodyPr numCol="1">
            <a:normAutofit lnSpcReduction="10000"/>
          </a:bodyPr>
          <a:lstStyle/>
          <a:p>
            <a:pPr>
              <a:defRPr>
                <a:latin typeface="Century Gothic"/>
              </a:defRPr>
            </a:pPr>
            <a:r>
              <a:rPr lang="en-GB" sz="1800"/>
              <a:t>By the Summer Term of Year 4, children are expected to know all times tables up to 12x12 by heart, in and out of order.</a:t>
            </a:r>
          </a:p>
          <a:p>
            <a:pPr>
              <a:defRPr>
                <a:latin typeface="Century Gothic"/>
              </a:defRPr>
            </a:pPr>
            <a:endParaRPr lang="en-GB" sz="1800"/>
          </a:p>
          <a:p>
            <a:pPr>
              <a:defRPr>
                <a:latin typeface="Century Gothic"/>
              </a:defRPr>
            </a:pPr>
            <a:r>
              <a:rPr lang="en-GB" sz="1800"/>
              <a:t>This is really important for them to be able to access the Year 5 and 6 Maths curriculum.</a:t>
            </a:r>
          </a:p>
          <a:p>
            <a:pPr>
              <a:defRPr>
                <a:latin typeface="Century Gothic"/>
              </a:defRPr>
            </a:pPr>
            <a:endParaRPr lang="en-GB" sz="1800"/>
          </a:p>
          <a:p>
            <a:pPr>
              <a:defRPr>
                <a:latin typeface="Century Gothic"/>
              </a:defRPr>
            </a:pPr>
            <a:r>
              <a:rPr lang="en-GB" sz="1800"/>
              <a:t>There is a statutory check during June. The results will be reported to parents at the end of the year.</a:t>
            </a:r>
          </a:p>
          <a:p>
            <a:pPr>
              <a:defRPr>
                <a:latin typeface="Century Gothic"/>
              </a:defRPr>
            </a:pPr>
            <a:endParaRPr lang="en-GB" sz="1800"/>
          </a:p>
          <a:p>
            <a:pPr>
              <a:defRPr>
                <a:latin typeface="Century Gothic"/>
              </a:defRPr>
            </a:pPr>
            <a:r>
              <a:rPr lang="en-GB" sz="1800"/>
              <a:t>The test is carried out on screen with 25 questions. The whole test should take no more than 5 minutes.</a:t>
            </a:r>
          </a:p>
        </p:txBody>
      </p:sp>
      <p:pic>
        <p:nvPicPr>
          <p:cNvPr id="8194" name="Picture 2" descr="Parent Workshop">
            <a:extLst>
              <a:ext uri="{FF2B5EF4-FFF2-40B4-BE49-F238E27FC236}">
                <a16:creationId xmlns:a16="http://schemas.microsoft.com/office/drawing/2014/main" id="{F37B70D3-AB85-E80D-2D14-CC2C28C3E4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146" y="2569780"/>
            <a:ext cx="35687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2035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F5B81CA8-B7A0-FE16-41A0-DBB786ACF056}"/>
            </a:ext>
          </a:extLst>
        </p:cNvPr>
        <p:cNvGrpSpPr/>
        <p:nvPr/>
      </p:nvGrpSpPr>
      <p:grpSpPr>
        <a:xfrm>
          <a:off x="0" y="0"/>
          <a:ext cx="0" cy="0"/>
          <a:chOff x="0" y="0"/>
          <a:chExt cx="0" cy="0"/>
        </a:xfrm>
      </p:grpSpPr>
      <p:sp>
        <p:nvSpPr>
          <p:cNvPr id="5" name="Rounded Rectangle 4">
            <a:extLst>
              <a:ext uri="{FF2B5EF4-FFF2-40B4-BE49-F238E27FC236}">
                <a16:creationId xmlns:a16="http://schemas.microsoft.com/office/drawing/2014/main" id="{76CB1167-CDB8-FA27-3042-5FCA4EF9163B}"/>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6d60ff7b-da6c-4bbe-adeb-cedb9336eced.png">
            <a:extLst>
              <a:ext uri="{FF2B5EF4-FFF2-40B4-BE49-F238E27FC236}">
                <a16:creationId xmlns:a16="http://schemas.microsoft.com/office/drawing/2014/main" id="{DA93D9C9-CB70-C670-3876-E57F3619D083}"/>
              </a:ext>
            </a:extLst>
          </p:cNvPr>
          <p:cNvPicPr>
            <a:picLocks noChangeAspect="1"/>
          </p:cNvPicPr>
          <p:nvPr/>
        </p:nvPicPr>
        <p:blipFill>
          <a:blip r:embed="rId2"/>
          <a:stretch>
            <a:fillRect/>
          </a:stretch>
        </p:blipFill>
        <p:spPr>
          <a:xfrm>
            <a:off x="84082" y="89231"/>
            <a:ext cx="604452" cy="604452"/>
          </a:xfrm>
          <a:prstGeom prst="ellipse">
            <a:avLst/>
          </a:prstGeom>
        </p:spPr>
      </p:pic>
      <p:sp>
        <p:nvSpPr>
          <p:cNvPr id="7" name="Title 1">
            <a:extLst>
              <a:ext uri="{FF2B5EF4-FFF2-40B4-BE49-F238E27FC236}">
                <a16:creationId xmlns:a16="http://schemas.microsoft.com/office/drawing/2014/main" id="{FBC1E8EF-A46F-A681-62EC-9E6B7A06BB8A}"/>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2400">
                <a:solidFill>
                  <a:schemeClr val="bg1"/>
                </a:solidFill>
              </a:rPr>
              <a:t>Year 6 – KS2 SATs</a:t>
            </a:r>
            <a:endParaRPr lang="en-GB" sz="2400">
              <a:solidFill>
                <a:schemeClr val="bg1"/>
              </a:solidFill>
              <a:latin typeface="Century Gothic"/>
            </a:endParaRPr>
          </a:p>
        </p:txBody>
      </p:sp>
      <p:sp>
        <p:nvSpPr>
          <p:cNvPr id="9" name="Content Placeholder 2">
            <a:extLst>
              <a:ext uri="{FF2B5EF4-FFF2-40B4-BE49-F238E27FC236}">
                <a16:creationId xmlns:a16="http://schemas.microsoft.com/office/drawing/2014/main" id="{4704891B-7D7C-85E6-8D8F-C9D2DE88AC61}"/>
              </a:ext>
            </a:extLst>
          </p:cNvPr>
          <p:cNvSpPr>
            <a:spLocks noGrp="1"/>
          </p:cNvSpPr>
          <p:nvPr>
            <p:ph idx="1"/>
          </p:nvPr>
        </p:nvSpPr>
        <p:spPr>
          <a:xfrm>
            <a:off x="524967" y="775459"/>
            <a:ext cx="8467181" cy="714933"/>
          </a:xfrm>
        </p:spPr>
        <p:txBody>
          <a:bodyPr numCol="1">
            <a:normAutofit/>
          </a:bodyPr>
          <a:lstStyle/>
          <a:p>
            <a:pPr marL="0" indent="0">
              <a:buNone/>
              <a:defRPr>
                <a:latin typeface="Century Gothic"/>
              </a:defRPr>
            </a:pPr>
            <a:r>
              <a:rPr lang="en-GB" sz="1800"/>
              <a:t>These statutory tests take place in May of Year 6 (a few weeks after the Easter break).</a:t>
            </a:r>
          </a:p>
          <a:p>
            <a:pPr>
              <a:defRPr>
                <a:latin typeface="Century Gothic"/>
              </a:defRPr>
            </a:pPr>
            <a:endParaRPr lang="en-GB" sz="1800"/>
          </a:p>
          <a:p>
            <a:pPr>
              <a:defRPr>
                <a:latin typeface="Century Gothic"/>
              </a:defRPr>
            </a:pPr>
            <a:endParaRPr lang="en-GB" sz="1800"/>
          </a:p>
        </p:txBody>
      </p:sp>
      <p:grpSp>
        <p:nvGrpSpPr>
          <p:cNvPr id="13" name="Group 12">
            <a:extLst>
              <a:ext uri="{FF2B5EF4-FFF2-40B4-BE49-F238E27FC236}">
                <a16:creationId xmlns:a16="http://schemas.microsoft.com/office/drawing/2014/main" id="{90A9135C-77D4-8365-9F7E-E1DA5C15CA2E}"/>
              </a:ext>
            </a:extLst>
          </p:cNvPr>
          <p:cNvGrpSpPr/>
          <p:nvPr/>
        </p:nvGrpSpPr>
        <p:grpSpPr>
          <a:xfrm>
            <a:off x="5221561" y="1572168"/>
            <a:ext cx="3770587" cy="4997668"/>
            <a:chOff x="7094216" y="3307852"/>
            <a:chExt cx="1861054" cy="2729120"/>
          </a:xfrm>
        </p:grpSpPr>
        <p:pic>
          <p:nvPicPr>
            <p:cNvPr id="14" name="Picture 13">
              <a:extLst>
                <a:ext uri="{FF2B5EF4-FFF2-40B4-BE49-F238E27FC236}">
                  <a16:creationId xmlns:a16="http://schemas.microsoft.com/office/drawing/2014/main" id="{CDE34692-3C9A-3080-BEE6-499912D2D653}"/>
                </a:ext>
              </a:extLst>
            </p:cNvPr>
            <p:cNvPicPr>
              <a:picLocks noChangeAspect="1"/>
            </p:cNvPicPr>
            <p:nvPr/>
          </p:nvPicPr>
          <p:blipFill>
            <a:blip r:embed="rId3"/>
            <a:stretch>
              <a:fillRect/>
            </a:stretch>
          </p:blipFill>
          <p:spPr>
            <a:xfrm>
              <a:off x="7094216" y="3307852"/>
              <a:ext cx="800113" cy="1176303"/>
            </a:xfrm>
            <a:prstGeom prst="rect">
              <a:avLst/>
            </a:prstGeom>
          </p:spPr>
        </p:pic>
        <p:pic>
          <p:nvPicPr>
            <p:cNvPr id="15" name="Picture 14">
              <a:extLst>
                <a:ext uri="{FF2B5EF4-FFF2-40B4-BE49-F238E27FC236}">
                  <a16:creationId xmlns:a16="http://schemas.microsoft.com/office/drawing/2014/main" id="{A36C88EC-6E0C-D1CA-723E-BDED24AC4BE3}"/>
                </a:ext>
              </a:extLst>
            </p:cNvPr>
            <p:cNvPicPr>
              <a:picLocks noChangeAspect="1"/>
            </p:cNvPicPr>
            <p:nvPr/>
          </p:nvPicPr>
          <p:blipFill>
            <a:blip r:embed="rId4"/>
            <a:stretch>
              <a:fillRect/>
            </a:stretch>
          </p:blipFill>
          <p:spPr>
            <a:xfrm>
              <a:off x="7269951" y="3633439"/>
              <a:ext cx="838861" cy="1143001"/>
            </a:xfrm>
            <a:prstGeom prst="rect">
              <a:avLst/>
            </a:prstGeom>
          </p:spPr>
        </p:pic>
        <p:pic>
          <p:nvPicPr>
            <p:cNvPr id="16" name="Picture 15">
              <a:extLst>
                <a:ext uri="{FF2B5EF4-FFF2-40B4-BE49-F238E27FC236}">
                  <a16:creationId xmlns:a16="http://schemas.microsoft.com/office/drawing/2014/main" id="{148AD81B-AE75-768F-00B1-577717728619}"/>
                </a:ext>
              </a:extLst>
            </p:cNvPr>
            <p:cNvPicPr>
              <a:picLocks noChangeAspect="1"/>
            </p:cNvPicPr>
            <p:nvPr/>
          </p:nvPicPr>
          <p:blipFill>
            <a:blip r:embed="rId5"/>
            <a:stretch>
              <a:fillRect/>
            </a:stretch>
          </p:blipFill>
          <p:spPr>
            <a:xfrm>
              <a:off x="7519833" y="3959591"/>
              <a:ext cx="741335" cy="1074695"/>
            </a:xfrm>
            <a:prstGeom prst="rect">
              <a:avLst/>
            </a:prstGeom>
          </p:spPr>
        </p:pic>
        <p:pic>
          <p:nvPicPr>
            <p:cNvPr id="17" name="Picture 16">
              <a:extLst>
                <a:ext uri="{FF2B5EF4-FFF2-40B4-BE49-F238E27FC236}">
                  <a16:creationId xmlns:a16="http://schemas.microsoft.com/office/drawing/2014/main" id="{6E4CEEAE-2FCC-3132-644B-B09996BAAE22}"/>
                </a:ext>
              </a:extLst>
            </p:cNvPr>
            <p:cNvPicPr>
              <a:picLocks noChangeAspect="1"/>
            </p:cNvPicPr>
            <p:nvPr/>
          </p:nvPicPr>
          <p:blipFill>
            <a:blip r:embed="rId6"/>
            <a:stretch>
              <a:fillRect/>
            </a:stretch>
          </p:blipFill>
          <p:spPr>
            <a:xfrm>
              <a:off x="7764858" y="4283873"/>
              <a:ext cx="687907" cy="1008260"/>
            </a:xfrm>
            <a:prstGeom prst="rect">
              <a:avLst/>
            </a:prstGeom>
          </p:spPr>
        </p:pic>
        <p:pic>
          <p:nvPicPr>
            <p:cNvPr id="18" name="Picture 17">
              <a:extLst>
                <a:ext uri="{FF2B5EF4-FFF2-40B4-BE49-F238E27FC236}">
                  <a16:creationId xmlns:a16="http://schemas.microsoft.com/office/drawing/2014/main" id="{1CB24899-52DE-ACE9-4375-09A652DB95E9}"/>
                </a:ext>
              </a:extLst>
            </p:cNvPr>
            <p:cNvPicPr>
              <a:picLocks noChangeAspect="1"/>
            </p:cNvPicPr>
            <p:nvPr/>
          </p:nvPicPr>
          <p:blipFill>
            <a:blip r:embed="rId7"/>
            <a:stretch>
              <a:fillRect/>
            </a:stretch>
          </p:blipFill>
          <p:spPr>
            <a:xfrm>
              <a:off x="8023801" y="4706042"/>
              <a:ext cx="708393" cy="1008260"/>
            </a:xfrm>
            <a:prstGeom prst="rect">
              <a:avLst/>
            </a:prstGeom>
          </p:spPr>
        </p:pic>
        <p:pic>
          <p:nvPicPr>
            <p:cNvPr id="19" name="Picture 18">
              <a:extLst>
                <a:ext uri="{FF2B5EF4-FFF2-40B4-BE49-F238E27FC236}">
                  <a16:creationId xmlns:a16="http://schemas.microsoft.com/office/drawing/2014/main" id="{DD28ADF4-807E-D0A6-987D-2675FCE08FD0}"/>
                </a:ext>
              </a:extLst>
            </p:cNvPr>
            <p:cNvPicPr>
              <a:picLocks noChangeAspect="1"/>
            </p:cNvPicPr>
            <p:nvPr/>
          </p:nvPicPr>
          <p:blipFill>
            <a:blip r:embed="rId8"/>
            <a:stretch>
              <a:fillRect/>
            </a:stretch>
          </p:blipFill>
          <p:spPr>
            <a:xfrm>
              <a:off x="8229690" y="5034286"/>
              <a:ext cx="725580" cy="1002686"/>
            </a:xfrm>
            <a:prstGeom prst="rect">
              <a:avLst/>
            </a:prstGeom>
          </p:spPr>
        </p:pic>
      </p:grpSp>
      <p:sp>
        <p:nvSpPr>
          <p:cNvPr id="20" name="Content Placeholder 2">
            <a:extLst>
              <a:ext uri="{FF2B5EF4-FFF2-40B4-BE49-F238E27FC236}">
                <a16:creationId xmlns:a16="http://schemas.microsoft.com/office/drawing/2014/main" id="{1F9F0661-40E8-8855-1223-9D9662FA8B5E}"/>
              </a:ext>
            </a:extLst>
          </p:cNvPr>
          <p:cNvSpPr txBox="1">
            <a:spLocks/>
          </p:cNvSpPr>
          <p:nvPr/>
        </p:nvSpPr>
        <p:spPr>
          <a:xfrm>
            <a:off x="406621" y="1617865"/>
            <a:ext cx="4992964" cy="5029443"/>
          </a:xfrm>
          <a:prstGeom prst="rect">
            <a:avLst/>
          </a:prstGeom>
        </p:spPr>
        <p:txBody>
          <a:bodyPr vert="horz" lIns="91440" tIns="45720" rIns="91440" bIns="45720" numCol="1" rtlCol="0">
            <a:normAutofit fontScale="92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nSpc>
                <a:spcPct val="110000"/>
              </a:lnSpc>
              <a:buFont typeface="Arial"/>
              <a:buNone/>
              <a:defRPr>
                <a:latin typeface="Century Gothic"/>
              </a:defRPr>
            </a:pPr>
            <a:r>
              <a:rPr lang="en-GB" sz="1800" b="1">
                <a:latin typeface="Century Gothic"/>
              </a:rPr>
              <a:t>English Reading</a:t>
            </a:r>
          </a:p>
          <a:p>
            <a:pPr marL="0" indent="0">
              <a:lnSpc>
                <a:spcPct val="110000"/>
              </a:lnSpc>
              <a:buFont typeface="Arial"/>
              <a:buNone/>
              <a:defRPr>
                <a:latin typeface="Century Gothic"/>
              </a:defRPr>
            </a:pPr>
            <a:endParaRPr lang="en-GB" sz="1800" b="1">
              <a:latin typeface="Century Gothic"/>
            </a:endParaRPr>
          </a:p>
          <a:p>
            <a:pPr>
              <a:lnSpc>
                <a:spcPct val="110000"/>
              </a:lnSpc>
              <a:defRPr>
                <a:latin typeface="Century Gothic"/>
              </a:defRPr>
            </a:pPr>
            <a:r>
              <a:rPr lang="en-GB" sz="1800">
                <a:latin typeface="Century Gothic"/>
              </a:rPr>
              <a:t>1 paper, 1 hour</a:t>
            </a:r>
          </a:p>
          <a:p>
            <a:pPr>
              <a:lnSpc>
                <a:spcPct val="110000"/>
              </a:lnSpc>
              <a:defRPr>
                <a:latin typeface="Century Gothic"/>
              </a:defRPr>
            </a:pPr>
            <a:r>
              <a:rPr lang="en-GB" sz="1800">
                <a:latin typeface="Century Gothic"/>
              </a:rPr>
              <a:t>Focus on challenging texts</a:t>
            </a:r>
          </a:p>
          <a:p>
            <a:pPr>
              <a:lnSpc>
                <a:spcPct val="110000"/>
              </a:lnSpc>
              <a:defRPr>
                <a:latin typeface="Century Gothic"/>
              </a:defRPr>
            </a:pPr>
            <a:r>
              <a:rPr lang="en-GB" sz="1800">
                <a:latin typeface="Century Gothic"/>
              </a:rPr>
              <a:t>Pace and stamina required</a:t>
            </a:r>
          </a:p>
          <a:p>
            <a:pPr>
              <a:lnSpc>
                <a:spcPct val="110000"/>
              </a:lnSpc>
              <a:defRPr>
                <a:latin typeface="Century Gothic"/>
              </a:defRPr>
            </a:pPr>
            <a:r>
              <a:rPr lang="en-GB" sz="1800">
                <a:latin typeface="Century Gothic"/>
              </a:rPr>
              <a:t>Precision and clarity in answering written questions</a:t>
            </a:r>
          </a:p>
          <a:p>
            <a:pPr>
              <a:lnSpc>
                <a:spcPct val="110000"/>
              </a:lnSpc>
              <a:defRPr>
                <a:latin typeface="Century Gothic"/>
              </a:defRPr>
            </a:pPr>
            <a:r>
              <a:rPr lang="en-GB" sz="1800">
                <a:latin typeface="Century Gothic"/>
              </a:rPr>
              <a:t>Understanding of vocabulary is key</a:t>
            </a:r>
          </a:p>
          <a:p>
            <a:pPr>
              <a:lnSpc>
                <a:spcPct val="110000"/>
              </a:lnSpc>
              <a:defRPr>
                <a:latin typeface="Century Gothic"/>
              </a:defRPr>
            </a:pPr>
            <a:endParaRPr lang="en-GB" sz="1800">
              <a:latin typeface="Century Gothic"/>
            </a:endParaRPr>
          </a:p>
          <a:p>
            <a:pPr marL="0" indent="0">
              <a:lnSpc>
                <a:spcPct val="110000"/>
              </a:lnSpc>
              <a:buNone/>
              <a:defRPr>
                <a:latin typeface="Century Gothic"/>
              </a:defRPr>
            </a:pPr>
            <a:r>
              <a:rPr lang="en-GB" sz="1800" b="1">
                <a:latin typeface="Century Gothic"/>
              </a:rPr>
              <a:t>English Grammar, Punctuation and Spelling</a:t>
            </a:r>
          </a:p>
          <a:p>
            <a:pPr marL="0" indent="0">
              <a:lnSpc>
                <a:spcPct val="110000"/>
              </a:lnSpc>
              <a:buNone/>
              <a:defRPr>
                <a:latin typeface="Century Gothic"/>
              </a:defRPr>
            </a:pPr>
            <a:endParaRPr lang="en-GB" sz="1800" b="1">
              <a:latin typeface="Century Gothic"/>
            </a:endParaRPr>
          </a:p>
          <a:p>
            <a:pPr>
              <a:lnSpc>
                <a:spcPct val="110000"/>
              </a:lnSpc>
              <a:defRPr>
                <a:latin typeface="Century Gothic"/>
              </a:defRPr>
            </a:pPr>
            <a:r>
              <a:rPr lang="en-GB" sz="1800">
                <a:latin typeface="Century Gothic"/>
              </a:rPr>
              <a:t>2 papers: 45 minutes on grammar and punctuation and a spelling test (20 words)</a:t>
            </a:r>
          </a:p>
          <a:p>
            <a:pPr>
              <a:lnSpc>
                <a:spcPct val="110000"/>
              </a:lnSpc>
              <a:defRPr>
                <a:latin typeface="Century Gothic"/>
              </a:defRPr>
            </a:pPr>
            <a:r>
              <a:rPr lang="en-GB" sz="1800">
                <a:latin typeface="Century Gothic"/>
              </a:rPr>
              <a:t>Focus on knowing and applying grammatical terms and full range of punctuation</a:t>
            </a:r>
          </a:p>
          <a:p>
            <a:pPr>
              <a:lnSpc>
                <a:spcPct val="110000"/>
              </a:lnSpc>
              <a:defRPr>
                <a:latin typeface="Century Gothic"/>
              </a:defRPr>
            </a:pPr>
            <a:r>
              <a:rPr lang="en-GB" sz="1800">
                <a:latin typeface="Century Gothic"/>
              </a:rPr>
              <a:t>Spelling patterns and methodologies are the basis of the spelling words</a:t>
            </a:r>
          </a:p>
          <a:p>
            <a:pPr>
              <a:defRPr>
                <a:latin typeface="Century Gothic"/>
              </a:defRPr>
            </a:pPr>
            <a:endParaRPr lang="en-GB" sz="1800">
              <a:latin typeface="Century Gothic"/>
            </a:endParaRPr>
          </a:p>
        </p:txBody>
      </p:sp>
    </p:spTree>
    <p:extLst>
      <p:ext uri="{BB962C8B-B14F-4D97-AF65-F5344CB8AC3E}">
        <p14:creationId xmlns:p14="http://schemas.microsoft.com/office/powerpoint/2010/main" val="30151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5" end="5"/>
                                            </p:txEl>
                                          </p:spTgt>
                                        </p:tgtEl>
                                        <p:attrNameLst>
                                          <p:attrName>style.visibility</p:attrName>
                                        </p:attrNameLst>
                                      </p:cBhvr>
                                      <p:to>
                                        <p:strVal val="visible"/>
                                      </p:to>
                                    </p:set>
                                    <p:animEffect transition="in" filter="fade">
                                      <p:cBhvr>
                                        <p:cTn id="32" dur="500"/>
                                        <p:tgtEl>
                                          <p:spTgt spid="2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6" end="6"/>
                                            </p:txEl>
                                          </p:spTgt>
                                        </p:tgtEl>
                                        <p:attrNameLst>
                                          <p:attrName>style.visibility</p:attrName>
                                        </p:attrNameLst>
                                      </p:cBhvr>
                                      <p:to>
                                        <p:strVal val="visible"/>
                                      </p:to>
                                    </p:set>
                                    <p:animEffect transition="in" filter="fade">
                                      <p:cBhvr>
                                        <p:cTn id="37" dur="500"/>
                                        <p:tgtEl>
                                          <p:spTgt spid="2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0">
                                            <p:txEl>
                                              <p:pRg st="8" end="8"/>
                                            </p:txEl>
                                          </p:spTgt>
                                        </p:tgtEl>
                                        <p:attrNameLst>
                                          <p:attrName>style.visibility</p:attrName>
                                        </p:attrNameLst>
                                      </p:cBhvr>
                                      <p:to>
                                        <p:strVal val="visible"/>
                                      </p:to>
                                    </p:set>
                                    <p:animEffect transition="in" filter="fade">
                                      <p:cBhvr>
                                        <p:cTn id="42" dur="500"/>
                                        <p:tgtEl>
                                          <p:spTgt spid="20">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xEl>
                                              <p:pRg st="10" end="10"/>
                                            </p:txEl>
                                          </p:spTgt>
                                        </p:tgtEl>
                                        <p:attrNameLst>
                                          <p:attrName>style.visibility</p:attrName>
                                        </p:attrNameLst>
                                      </p:cBhvr>
                                      <p:to>
                                        <p:strVal val="visible"/>
                                      </p:to>
                                    </p:set>
                                    <p:animEffect transition="in" filter="fade">
                                      <p:cBhvr>
                                        <p:cTn id="47" dur="500"/>
                                        <p:tgtEl>
                                          <p:spTgt spid="20">
                                            <p:txEl>
                                              <p:pRg st="10" end="1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0">
                                            <p:txEl>
                                              <p:pRg st="11" end="11"/>
                                            </p:txEl>
                                          </p:spTgt>
                                        </p:tgtEl>
                                        <p:attrNameLst>
                                          <p:attrName>style.visibility</p:attrName>
                                        </p:attrNameLst>
                                      </p:cBhvr>
                                      <p:to>
                                        <p:strVal val="visible"/>
                                      </p:to>
                                    </p:set>
                                    <p:animEffect transition="in" filter="fade">
                                      <p:cBhvr>
                                        <p:cTn id="52" dur="500"/>
                                        <p:tgtEl>
                                          <p:spTgt spid="20">
                                            <p:txEl>
                                              <p:pRg st="11" end="1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0">
                                            <p:txEl>
                                              <p:pRg st="12" end="12"/>
                                            </p:txEl>
                                          </p:spTgt>
                                        </p:tgtEl>
                                        <p:attrNameLst>
                                          <p:attrName>style.visibility</p:attrName>
                                        </p:attrNameLst>
                                      </p:cBhvr>
                                      <p:to>
                                        <p:strVal val="visible"/>
                                      </p:to>
                                    </p:set>
                                    <p:animEffect transition="in" filter="fade">
                                      <p:cBhvr>
                                        <p:cTn id="57" dur="500"/>
                                        <p:tgtEl>
                                          <p:spTgt spid="20">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20"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77477153-CF0D-D8B7-CE4F-90289B719DC6}"/>
            </a:ext>
          </a:extLst>
        </p:cNvPr>
        <p:cNvGrpSpPr/>
        <p:nvPr/>
      </p:nvGrpSpPr>
      <p:grpSpPr>
        <a:xfrm>
          <a:off x="0" y="0"/>
          <a:ext cx="0" cy="0"/>
          <a:chOff x="0" y="0"/>
          <a:chExt cx="0" cy="0"/>
        </a:xfrm>
      </p:grpSpPr>
      <p:sp>
        <p:nvSpPr>
          <p:cNvPr id="5" name="Rounded Rectangle 4">
            <a:extLst>
              <a:ext uri="{FF2B5EF4-FFF2-40B4-BE49-F238E27FC236}">
                <a16:creationId xmlns:a16="http://schemas.microsoft.com/office/drawing/2014/main" id="{99B28ECC-81F7-A74D-4390-B2E7B9FE6078}"/>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6d60ff7b-da6c-4bbe-adeb-cedb9336eced.png">
            <a:extLst>
              <a:ext uri="{FF2B5EF4-FFF2-40B4-BE49-F238E27FC236}">
                <a16:creationId xmlns:a16="http://schemas.microsoft.com/office/drawing/2014/main" id="{20C36260-5702-FECF-013B-057609AE5EB6}"/>
              </a:ext>
            </a:extLst>
          </p:cNvPr>
          <p:cNvPicPr>
            <a:picLocks noChangeAspect="1"/>
          </p:cNvPicPr>
          <p:nvPr/>
        </p:nvPicPr>
        <p:blipFill>
          <a:blip r:embed="rId2"/>
          <a:stretch>
            <a:fillRect/>
          </a:stretch>
        </p:blipFill>
        <p:spPr>
          <a:xfrm>
            <a:off x="84082" y="89231"/>
            <a:ext cx="604452" cy="604452"/>
          </a:xfrm>
          <a:prstGeom prst="ellipse">
            <a:avLst/>
          </a:prstGeom>
        </p:spPr>
      </p:pic>
      <p:sp>
        <p:nvSpPr>
          <p:cNvPr id="7" name="Title 1">
            <a:extLst>
              <a:ext uri="{FF2B5EF4-FFF2-40B4-BE49-F238E27FC236}">
                <a16:creationId xmlns:a16="http://schemas.microsoft.com/office/drawing/2014/main" id="{98AA5049-D24B-3DEF-5E4C-CAFE618FD611}"/>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2400">
                <a:solidFill>
                  <a:schemeClr val="bg1"/>
                </a:solidFill>
              </a:rPr>
              <a:t>Year 6 – KS2 SATs</a:t>
            </a:r>
            <a:endParaRPr lang="en-GB" sz="2400">
              <a:solidFill>
                <a:schemeClr val="bg1"/>
              </a:solidFill>
              <a:latin typeface="Century Gothic"/>
            </a:endParaRPr>
          </a:p>
        </p:txBody>
      </p:sp>
      <p:sp>
        <p:nvSpPr>
          <p:cNvPr id="9" name="Content Placeholder 2">
            <a:extLst>
              <a:ext uri="{FF2B5EF4-FFF2-40B4-BE49-F238E27FC236}">
                <a16:creationId xmlns:a16="http://schemas.microsoft.com/office/drawing/2014/main" id="{7531838F-4CF3-7FF0-FFA2-11777FC32A9D}"/>
              </a:ext>
            </a:extLst>
          </p:cNvPr>
          <p:cNvSpPr>
            <a:spLocks noGrp="1"/>
          </p:cNvSpPr>
          <p:nvPr>
            <p:ph idx="1"/>
          </p:nvPr>
        </p:nvSpPr>
        <p:spPr>
          <a:xfrm>
            <a:off x="524967" y="775459"/>
            <a:ext cx="8467181" cy="714933"/>
          </a:xfrm>
        </p:spPr>
        <p:txBody>
          <a:bodyPr numCol="1">
            <a:normAutofit/>
          </a:bodyPr>
          <a:lstStyle/>
          <a:p>
            <a:pPr marL="0" indent="0">
              <a:buNone/>
              <a:defRPr>
                <a:latin typeface="Century Gothic"/>
              </a:defRPr>
            </a:pPr>
            <a:r>
              <a:rPr lang="en-GB" sz="1800"/>
              <a:t>These statutory tests take place in May of Year 6 (a few weeks after the Easter break).</a:t>
            </a:r>
          </a:p>
          <a:p>
            <a:pPr>
              <a:defRPr>
                <a:latin typeface="Century Gothic"/>
              </a:defRPr>
            </a:pPr>
            <a:endParaRPr lang="en-GB" sz="1800"/>
          </a:p>
          <a:p>
            <a:pPr>
              <a:defRPr>
                <a:latin typeface="Century Gothic"/>
              </a:defRPr>
            </a:pPr>
            <a:endParaRPr lang="en-GB" sz="1800"/>
          </a:p>
        </p:txBody>
      </p:sp>
      <p:grpSp>
        <p:nvGrpSpPr>
          <p:cNvPr id="13" name="Group 12">
            <a:extLst>
              <a:ext uri="{FF2B5EF4-FFF2-40B4-BE49-F238E27FC236}">
                <a16:creationId xmlns:a16="http://schemas.microsoft.com/office/drawing/2014/main" id="{2C763A3F-0C3A-FEA7-67AE-5033BAE09800}"/>
              </a:ext>
            </a:extLst>
          </p:cNvPr>
          <p:cNvGrpSpPr/>
          <p:nvPr/>
        </p:nvGrpSpPr>
        <p:grpSpPr>
          <a:xfrm>
            <a:off x="386308" y="1514566"/>
            <a:ext cx="3770587" cy="4997668"/>
            <a:chOff x="7094216" y="3307852"/>
            <a:chExt cx="1861054" cy="2729120"/>
          </a:xfrm>
        </p:grpSpPr>
        <p:pic>
          <p:nvPicPr>
            <p:cNvPr id="14" name="Picture 13">
              <a:extLst>
                <a:ext uri="{FF2B5EF4-FFF2-40B4-BE49-F238E27FC236}">
                  <a16:creationId xmlns:a16="http://schemas.microsoft.com/office/drawing/2014/main" id="{3405D59C-C313-01BA-A4C8-EDF5B908AC62}"/>
                </a:ext>
              </a:extLst>
            </p:cNvPr>
            <p:cNvPicPr>
              <a:picLocks noChangeAspect="1"/>
            </p:cNvPicPr>
            <p:nvPr/>
          </p:nvPicPr>
          <p:blipFill>
            <a:blip r:embed="rId3"/>
            <a:stretch>
              <a:fillRect/>
            </a:stretch>
          </p:blipFill>
          <p:spPr>
            <a:xfrm>
              <a:off x="7094216" y="3307852"/>
              <a:ext cx="800113" cy="1176303"/>
            </a:xfrm>
            <a:prstGeom prst="rect">
              <a:avLst/>
            </a:prstGeom>
          </p:spPr>
        </p:pic>
        <p:pic>
          <p:nvPicPr>
            <p:cNvPr id="15" name="Picture 14">
              <a:extLst>
                <a:ext uri="{FF2B5EF4-FFF2-40B4-BE49-F238E27FC236}">
                  <a16:creationId xmlns:a16="http://schemas.microsoft.com/office/drawing/2014/main" id="{1C105CBD-68E6-E67D-2EC9-912EC0D9E5F2}"/>
                </a:ext>
              </a:extLst>
            </p:cNvPr>
            <p:cNvPicPr>
              <a:picLocks noChangeAspect="1"/>
            </p:cNvPicPr>
            <p:nvPr/>
          </p:nvPicPr>
          <p:blipFill>
            <a:blip r:embed="rId4"/>
            <a:stretch>
              <a:fillRect/>
            </a:stretch>
          </p:blipFill>
          <p:spPr>
            <a:xfrm>
              <a:off x="7269951" y="3633439"/>
              <a:ext cx="838861" cy="1143001"/>
            </a:xfrm>
            <a:prstGeom prst="rect">
              <a:avLst/>
            </a:prstGeom>
          </p:spPr>
        </p:pic>
        <p:pic>
          <p:nvPicPr>
            <p:cNvPr id="16" name="Picture 15">
              <a:extLst>
                <a:ext uri="{FF2B5EF4-FFF2-40B4-BE49-F238E27FC236}">
                  <a16:creationId xmlns:a16="http://schemas.microsoft.com/office/drawing/2014/main" id="{AE7FEEE5-0E51-C004-461C-F18326126B91}"/>
                </a:ext>
              </a:extLst>
            </p:cNvPr>
            <p:cNvPicPr>
              <a:picLocks noChangeAspect="1"/>
            </p:cNvPicPr>
            <p:nvPr/>
          </p:nvPicPr>
          <p:blipFill>
            <a:blip r:embed="rId5"/>
            <a:stretch>
              <a:fillRect/>
            </a:stretch>
          </p:blipFill>
          <p:spPr>
            <a:xfrm>
              <a:off x="7519833" y="3959591"/>
              <a:ext cx="741335" cy="1074695"/>
            </a:xfrm>
            <a:prstGeom prst="rect">
              <a:avLst/>
            </a:prstGeom>
          </p:spPr>
        </p:pic>
        <p:pic>
          <p:nvPicPr>
            <p:cNvPr id="17" name="Picture 16">
              <a:extLst>
                <a:ext uri="{FF2B5EF4-FFF2-40B4-BE49-F238E27FC236}">
                  <a16:creationId xmlns:a16="http://schemas.microsoft.com/office/drawing/2014/main" id="{2555EE1E-9E33-9A92-91AF-09010DEFA49D}"/>
                </a:ext>
              </a:extLst>
            </p:cNvPr>
            <p:cNvPicPr>
              <a:picLocks noChangeAspect="1"/>
            </p:cNvPicPr>
            <p:nvPr/>
          </p:nvPicPr>
          <p:blipFill>
            <a:blip r:embed="rId6"/>
            <a:stretch>
              <a:fillRect/>
            </a:stretch>
          </p:blipFill>
          <p:spPr>
            <a:xfrm>
              <a:off x="7764858" y="4283873"/>
              <a:ext cx="687907" cy="1008260"/>
            </a:xfrm>
            <a:prstGeom prst="rect">
              <a:avLst/>
            </a:prstGeom>
          </p:spPr>
        </p:pic>
        <p:pic>
          <p:nvPicPr>
            <p:cNvPr id="18" name="Picture 17">
              <a:extLst>
                <a:ext uri="{FF2B5EF4-FFF2-40B4-BE49-F238E27FC236}">
                  <a16:creationId xmlns:a16="http://schemas.microsoft.com/office/drawing/2014/main" id="{4A353F0F-D66A-802B-C833-5140338D130E}"/>
                </a:ext>
              </a:extLst>
            </p:cNvPr>
            <p:cNvPicPr>
              <a:picLocks noChangeAspect="1"/>
            </p:cNvPicPr>
            <p:nvPr/>
          </p:nvPicPr>
          <p:blipFill>
            <a:blip r:embed="rId7"/>
            <a:stretch>
              <a:fillRect/>
            </a:stretch>
          </p:blipFill>
          <p:spPr>
            <a:xfrm>
              <a:off x="8023801" y="4706042"/>
              <a:ext cx="708393" cy="1008260"/>
            </a:xfrm>
            <a:prstGeom prst="rect">
              <a:avLst/>
            </a:prstGeom>
          </p:spPr>
        </p:pic>
        <p:pic>
          <p:nvPicPr>
            <p:cNvPr id="19" name="Picture 18">
              <a:extLst>
                <a:ext uri="{FF2B5EF4-FFF2-40B4-BE49-F238E27FC236}">
                  <a16:creationId xmlns:a16="http://schemas.microsoft.com/office/drawing/2014/main" id="{FD063AB6-5657-7676-9C05-B67002B96C40}"/>
                </a:ext>
              </a:extLst>
            </p:cNvPr>
            <p:cNvPicPr>
              <a:picLocks noChangeAspect="1"/>
            </p:cNvPicPr>
            <p:nvPr/>
          </p:nvPicPr>
          <p:blipFill>
            <a:blip r:embed="rId8"/>
            <a:stretch>
              <a:fillRect/>
            </a:stretch>
          </p:blipFill>
          <p:spPr>
            <a:xfrm>
              <a:off x="8229690" y="5034286"/>
              <a:ext cx="725580" cy="1002686"/>
            </a:xfrm>
            <a:prstGeom prst="rect">
              <a:avLst/>
            </a:prstGeom>
          </p:spPr>
        </p:pic>
      </p:grpSp>
      <p:sp>
        <p:nvSpPr>
          <p:cNvPr id="20" name="Content Placeholder 2">
            <a:extLst>
              <a:ext uri="{FF2B5EF4-FFF2-40B4-BE49-F238E27FC236}">
                <a16:creationId xmlns:a16="http://schemas.microsoft.com/office/drawing/2014/main" id="{B32A111A-E5DC-B893-4F2B-667583422C88}"/>
              </a:ext>
            </a:extLst>
          </p:cNvPr>
          <p:cNvSpPr txBox="1">
            <a:spLocks/>
          </p:cNvSpPr>
          <p:nvPr/>
        </p:nvSpPr>
        <p:spPr>
          <a:xfrm>
            <a:off x="4156895" y="1482791"/>
            <a:ext cx="4992964" cy="5029443"/>
          </a:xfrm>
          <a:prstGeom prst="rect">
            <a:avLst/>
          </a:prstGeom>
        </p:spPr>
        <p:txBody>
          <a:bodyPr vert="horz" lIns="91440" tIns="45720" rIns="91440" bIns="45720" numCol="1"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nSpc>
                <a:spcPct val="110000"/>
              </a:lnSpc>
              <a:buFont typeface="Arial"/>
              <a:buNone/>
              <a:defRPr>
                <a:latin typeface="Century Gothic"/>
              </a:defRPr>
            </a:pPr>
            <a:r>
              <a:rPr lang="en-GB" sz="1800" b="1">
                <a:latin typeface="Century Gothic"/>
              </a:rPr>
              <a:t>Mathematics</a:t>
            </a:r>
          </a:p>
          <a:p>
            <a:pPr marL="0" indent="0">
              <a:lnSpc>
                <a:spcPct val="110000"/>
              </a:lnSpc>
              <a:buFont typeface="Arial"/>
              <a:buNone/>
              <a:defRPr>
                <a:latin typeface="Century Gothic"/>
              </a:defRPr>
            </a:pPr>
            <a:endParaRPr lang="en-GB" sz="1800" b="1">
              <a:latin typeface="Century Gothic"/>
            </a:endParaRPr>
          </a:p>
          <a:p>
            <a:pPr>
              <a:lnSpc>
                <a:spcPct val="110000"/>
              </a:lnSpc>
              <a:defRPr>
                <a:latin typeface="Century Gothic"/>
              </a:defRPr>
            </a:pPr>
            <a:r>
              <a:rPr lang="en-GB" sz="1800">
                <a:latin typeface="Century Gothic"/>
              </a:rPr>
              <a:t>3 papers: Arithmetic (30 minutes), Reasoning A and Reasoning B (each 40 minutes)</a:t>
            </a:r>
          </a:p>
          <a:p>
            <a:pPr>
              <a:lnSpc>
                <a:spcPct val="110000"/>
              </a:lnSpc>
              <a:defRPr>
                <a:latin typeface="Century Gothic"/>
              </a:defRPr>
            </a:pPr>
            <a:r>
              <a:rPr lang="en-GB" sz="1800">
                <a:latin typeface="Century Gothic"/>
              </a:rPr>
              <a:t>Arithmetic: assesses mathematical calculation competency, including using the formal methods for four operations, fractions, decimals and percentages.</a:t>
            </a:r>
          </a:p>
          <a:p>
            <a:pPr>
              <a:lnSpc>
                <a:spcPct val="110000"/>
              </a:lnSpc>
              <a:defRPr>
                <a:latin typeface="Century Gothic"/>
              </a:defRPr>
            </a:pPr>
            <a:r>
              <a:rPr lang="en-GB" sz="1800">
                <a:latin typeface="Century Gothic"/>
              </a:rPr>
              <a:t>Reasoning: questions in context, multi-step word problems, including shape, space, measure etc in addition to the four operations, and fractions, decimals and percentages.</a:t>
            </a:r>
          </a:p>
          <a:p>
            <a:pPr>
              <a:defRPr>
                <a:latin typeface="Century Gothic"/>
              </a:defRPr>
            </a:pPr>
            <a:endParaRPr lang="en-GB" sz="1800">
              <a:latin typeface="Century Gothic"/>
            </a:endParaRPr>
          </a:p>
        </p:txBody>
      </p:sp>
    </p:spTree>
    <p:extLst>
      <p:ext uri="{BB962C8B-B14F-4D97-AF65-F5344CB8AC3E}">
        <p14:creationId xmlns:p14="http://schemas.microsoft.com/office/powerpoint/2010/main" val="3697734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20"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1AF3A5D0-F228-C151-3F1B-3B8134C16611}"/>
            </a:ext>
          </a:extLst>
        </p:cNvPr>
        <p:cNvGrpSpPr/>
        <p:nvPr/>
      </p:nvGrpSpPr>
      <p:grpSpPr>
        <a:xfrm>
          <a:off x="0" y="0"/>
          <a:ext cx="0" cy="0"/>
          <a:chOff x="0" y="0"/>
          <a:chExt cx="0" cy="0"/>
        </a:xfrm>
      </p:grpSpPr>
      <p:sp>
        <p:nvSpPr>
          <p:cNvPr id="5" name="Rounded Rectangle 4">
            <a:extLst>
              <a:ext uri="{FF2B5EF4-FFF2-40B4-BE49-F238E27FC236}">
                <a16:creationId xmlns:a16="http://schemas.microsoft.com/office/drawing/2014/main" id="{8933A826-391B-B3B1-FE30-E13777D7A386}"/>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6d60ff7b-da6c-4bbe-adeb-cedb9336eced.png">
            <a:extLst>
              <a:ext uri="{FF2B5EF4-FFF2-40B4-BE49-F238E27FC236}">
                <a16:creationId xmlns:a16="http://schemas.microsoft.com/office/drawing/2014/main" id="{AB157052-88ED-F16D-49E4-2650F830AA1C}"/>
              </a:ext>
            </a:extLst>
          </p:cNvPr>
          <p:cNvPicPr>
            <a:picLocks noChangeAspect="1"/>
          </p:cNvPicPr>
          <p:nvPr/>
        </p:nvPicPr>
        <p:blipFill>
          <a:blip r:embed="rId2"/>
          <a:stretch>
            <a:fillRect/>
          </a:stretch>
        </p:blipFill>
        <p:spPr>
          <a:xfrm>
            <a:off x="84082" y="89231"/>
            <a:ext cx="604452" cy="604452"/>
          </a:xfrm>
          <a:prstGeom prst="ellipse">
            <a:avLst/>
          </a:prstGeom>
        </p:spPr>
      </p:pic>
      <p:sp>
        <p:nvSpPr>
          <p:cNvPr id="7" name="Title 1">
            <a:extLst>
              <a:ext uri="{FF2B5EF4-FFF2-40B4-BE49-F238E27FC236}">
                <a16:creationId xmlns:a16="http://schemas.microsoft.com/office/drawing/2014/main" id="{8E724103-46E2-DA15-E243-C5F640A0BF78}"/>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2400">
                <a:solidFill>
                  <a:schemeClr val="bg1"/>
                </a:solidFill>
              </a:rPr>
              <a:t>Year 6 – KS2 SATs – Scaled Scored</a:t>
            </a:r>
            <a:endParaRPr lang="en-GB" sz="2400">
              <a:solidFill>
                <a:schemeClr val="bg1"/>
              </a:solidFill>
              <a:latin typeface="Century Gothic"/>
            </a:endParaRPr>
          </a:p>
        </p:txBody>
      </p:sp>
      <p:sp>
        <p:nvSpPr>
          <p:cNvPr id="9" name="Content Placeholder 2">
            <a:extLst>
              <a:ext uri="{FF2B5EF4-FFF2-40B4-BE49-F238E27FC236}">
                <a16:creationId xmlns:a16="http://schemas.microsoft.com/office/drawing/2014/main" id="{050D0D9A-8117-1FCE-5CB0-9EDBCC42521D}"/>
              </a:ext>
            </a:extLst>
          </p:cNvPr>
          <p:cNvSpPr>
            <a:spLocks noGrp="1"/>
          </p:cNvSpPr>
          <p:nvPr>
            <p:ph idx="1"/>
          </p:nvPr>
        </p:nvSpPr>
        <p:spPr>
          <a:xfrm>
            <a:off x="524967" y="775459"/>
            <a:ext cx="8467181" cy="714933"/>
          </a:xfrm>
        </p:spPr>
        <p:txBody>
          <a:bodyPr numCol="1">
            <a:normAutofit/>
          </a:bodyPr>
          <a:lstStyle/>
          <a:p>
            <a:pPr marL="0" indent="0">
              <a:buNone/>
              <a:defRPr>
                <a:latin typeface="Century Gothic"/>
              </a:defRPr>
            </a:pPr>
            <a:r>
              <a:rPr lang="en-GB" sz="1800"/>
              <a:t>Tests at the end of KS2 report the results in ‘Scaled Scores’.</a:t>
            </a:r>
          </a:p>
          <a:p>
            <a:pPr>
              <a:defRPr>
                <a:latin typeface="Century Gothic"/>
              </a:defRPr>
            </a:pPr>
            <a:endParaRPr lang="en-GB" sz="1800"/>
          </a:p>
          <a:p>
            <a:pPr>
              <a:defRPr>
                <a:latin typeface="Century Gothic"/>
              </a:defRPr>
            </a:pPr>
            <a:endParaRPr lang="en-GB" sz="1800"/>
          </a:p>
        </p:txBody>
      </p:sp>
      <p:sp>
        <p:nvSpPr>
          <p:cNvPr id="20" name="Content Placeholder 2">
            <a:extLst>
              <a:ext uri="{FF2B5EF4-FFF2-40B4-BE49-F238E27FC236}">
                <a16:creationId xmlns:a16="http://schemas.microsoft.com/office/drawing/2014/main" id="{AE29BDB8-B691-1B0B-B7BC-8B8D1F5F6DE8}"/>
              </a:ext>
            </a:extLst>
          </p:cNvPr>
          <p:cNvSpPr txBox="1">
            <a:spLocks/>
          </p:cNvSpPr>
          <p:nvPr/>
        </p:nvSpPr>
        <p:spPr>
          <a:xfrm>
            <a:off x="4156895" y="1482791"/>
            <a:ext cx="4992964" cy="5029443"/>
          </a:xfrm>
          <a:prstGeom prst="rect">
            <a:avLst/>
          </a:prstGeom>
        </p:spPr>
        <p:txBody>
          <a:bodyPr vert="horz" lIns="91440" tIns="45720" rIns="91440" bIns="45720" numCol="1" rtlCol="0">
            <a:normAutofit fontScale="925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defRPr>
                <a:latin typeface="Century Gothic"/>
              </a:defRPr>
            </a:pPr>
            <a:r>
              <a:rPr lang="en-GB" sz="1800"/>
              <a:t>Tests at the end of KS2 report the results in ‘Scaled Scores’.</a:t>
            </a:r>
          </a:p>
          <a:p>
            <a:pPr marL="0" indent="0">
              <a:buNone/>
              <a:defRPr>
                <a:latin typeface="Century Gothic"/>
              </a:defRPr>
            </a:pPr>
            <a:endParaRPr lang="en-GB" sz="1800"/>
          </a:p>
          <a:p>
            <a:pPr>
              <a:defRPr>
                <a:latin typeface="Century Gothic"/>
              </a:defRPr>
            </a:pPr>
            <a:r>
              <a:rPr lang="en-GB" sz="1800"/>
              <a:t>The ‘</a:t>
            </a:r>
            <a:r>
              <a:rPr lang="en-GB" sz="1800" b="1"/>
              <a:t>expected standard</a:t>
            </a:r>
            <a:r>
              <a:rPr lang="en-GB" sz="1800"/>
              <a:t>’ (ARE) is a scaled score of 100.</a:t>
            </a:r>
          </a:p>
          <a:p>
            <a:pPr marL="0" indent="0">
              <a:buNone/>
              <a:defRPr>
                <a:latin typeface="Century Gothic"/>
              </a:defRPr>
            </a:pPr>
            <a:endParaRPr lang="en-GB" sz="1800"/>
          </a:p>
          <a:p>
            <a:pPr>
              <a:defRPr>
                <a:latin typeface="Century Gothic"/>
              </a:defRPr>
            </a:pPr>
            <a:r>
              <a:rPr lang="en-GB" sz="1800"/>
              <a:t>Raw scores in the test will be converted into scaled scores. Scaled scores allow comparison year on year.</a:t>
            </a:r>
          </a:p>
          <a:p>
            <a:pPr>
              <a:defRPr>
                <a:latin typeface="Century Gothic"/>
              </a:defRPr>
            </a:pPr>
            <a:endParaRPr lang="en-GB" sz="1800"/>
          </a:p>
          <a:p>
            <a:pPr>
              <a:defRPr>
                <a:latin typeface="Century Gothic"/>
              </a:defRPr>
            </a:pPr>
            <a:r>
              <a:rPr lang="en-GB" sz="1800"/>
              <a:t>Children who score 100 or more will have met the expected standard.</a:t>
            </a:r>
          </a:p>
          <a:p>
            <a:pPr>
              <a:defRPr>
                <a:latin typeface="Century Gothic"/>
              </a:defRPr>
            </a:pPr>
            <a:endParaRPr lang="en-GB" sz="1800"/>
          </a:p>
          <a:p>
            <a:pPr>
              <a:defRPr>
                <a:latin typeface="Century Gothic"/>
              </a:defRPr>
            </a:pPr>
            <a:r>
              <a:rPr lang="en-GB" sz="1800"/>
              <a:t>Children who score less than 100 will have not met the expected standard.</a:t>
            </a:r>
          </a:p>
          <a:p>
            <a:pPr>
              <a:defRPr>
                <a:latin typeface="Century Gothic"/>
              </a:defRPr>
            </a:pPr>
            <a:endParaRPr lang="en-GB" sz="1800"/>
          </a:p>
          <a:p>
            <a:pPr>
              <a:defRPr>
                <a:latin typeface="Century Gothic"/>
              </a:defRPr>
            </a:pPr>
            <a:r>
              <a:rPr lang="en-GB" sz="1800"/>
              <a:t>Children who score 110 or more will have achieved the ’Greater Depth Standard’.</a:t>
            </a:r>
          </a:p>
          <a:p>
            <a:pPr>
              <a:defRPr>
                <a:latin typeface="Century Gothic"/>
              </a:defRPr>
            </a:pPr>
            <a:endParaRPr lang="en-GB" sz="1800"/>
          </a:p>
          <a:p>
            <a:pPr>
              <a:defRPr>
                <a:latin typeface="Century Gothic"/>
              </a:defRPr>
            </a:pPr>
            <a:endParaRPr lang="en-GB" sz="1800">
              <a:latin typeface="Century Gothic"/>
            </a:endParaRPr>
          </a:p>
        </p:txBody>
      </p:sp>
      <p:pic>
        <p:nvPicPr>
          <p:cNvPr id="2" name="Picture 1">
            <a:extLst>
              <a:ext uri="{FF2B5EF4-FFF2-40B4-BE49-F238E27FC236}">
                <a16:creationId xmlns:a16="http://schemas.microsoft.com/office/drawing/2014/main" id="{7C6EB3D3-0FFD-FCB2-1B53-B7F7BCDB2C60}"/>
              </a:ext>
            </a:extLst>
          </p:cNvPr>
          <p:cNvPicPr>
            <a:picLocks noChangeAspect="1"/>
          </p:cNvPicPr>
          <p:nvPr/>
        </p:nvPicPr>
        <p:blipFill>
          <a:blip r:embed="rId3"/>
          <a:stretch>
            <a:fillRect/>
          </a:stretch>
        </p:blipFill>
        <p:spPr>
          <a:xfrm>
            <a:off x="367256" y="1228057"/>
            <a:ext cx="3265866" cy="5538909"/>
          </a:xfrm>
          <a:prstGeom prst="rect">
            <a:avLst/>
          </a:prstGeom>
        </p:spPr>
      </p:pic>
    </p:spTree>
    <p:extLst>
      <p:ext uri="{BB962C8B-B14F-4D97-AF65-F5344CB8AC3E}">
        <p14:creationId xmlns:p14="http://schemas.microsoft.com/office/powerpoint/2010/main" val="3019764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6" end="6"/>
                                            </p:txEl>
                                          </p:spTgt>
                                        </p:tgtEl>
                                        <p:attrNameLst>
                                          <p:attrName>style.visibility</p:attrName>
                                        </p:attrNameLst>
                                      </p:cBhvr>
                                      <p:to>
                                        <p:strVal val="visible"/>
                                      </p:to>
                                    </p:set>
                                    <p:animEffect transition="in" filter="fade">
                                      <p:cBhvr>
                                        <p:cTn id="27" dur="500"/>
                                        <p:tgtEl>
                                          <p:spTgt spid="20">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8" end="8"/>
                                            </p:txEl>
                                          </p:spTgt>
                                        </p:tgtEl>
                                        <p:attrNameLst>
                                          <p:attrName>style.visibility</p:attrName>
                                        </p:attrNameLst>
                                      </p:cBhvr>
                                      <p:to>
                                        <p:strVal val="visible"/>
                                      </p:to>
                                    </p:set>
                                    <p:animEffect transition="in" filter="fade">
                                      <p:cBhvr>
                                        <p:cTn id="32" dur="500"/>
                                        <p:tgtEl>
                                          <p:spTgt spid="20">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10" end="10"/>
                                            </p:txEl>
                                          </p:spTgt>
                                        </p:tgtEl>
                                        <p:attrNameLst>
                                          <p:attrName>style.visibility</p:attrName>
                                        </p:attrNameLst>
                                      </p:cBhvr>
                                      <p:to>
                                        <p:strVal val="visible"/>
                                      </p:to>
                                    </p:set>
                                    <p:animEffect transition="in" filter="fade">
                                      <p:cBhvr>
                                        <p:cTn id="37" dur="500"/>
                                        <p:tgtEl>
                                          <p:spTgt spid="20">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20"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41AA39E0-7322-45E1-9C99-2D349479555F}"/>
            </a:ext>
          </a:extLst>
        </p:cNvPr>
        <p:cNvGrpSpPr/>
        <p:nvPr/>
      </p:nvGrpSpPr>
      <p:grpSpPr>
        <a:xfrm>
          <a:off x="0" y="0"/>
          <a:ext cx="0" cy="0"/>
          <a:chOff x="0" y="0"/>
          <a:chExt cx="0" cy="0"/>
        </a:xfrm>
      </p:grpSpPr>
      <p:sp>
        <p:nvSpPr>
          <p:cNvPr id="5" name="Rounded Rectangle 4">
            <a:extLst>
              <a:ext uri="{FF2B5EF4-FFF2-40B4-BE49-F238E27FC236}">
                <a16:creationId xmlns:a16="http://schemas.microsoft.com/office/drawing/2014/main" id="{8EBC0A72-B3D3-20E3-C657-1F92942F7136}"/>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6d60ff7b-da6c-4bbe-adeb-cedb9336eced.png">
            <a:extLst>
              <a:ext uri="{FF2B5EF4-FFF2-40B4-BE49-F238E27FC236}">
                <a16:creationId xmlns:a16="http://schemas.microsoft.com/office/drawing/2014/main" id="{67D5FEFE-B34E-E707-B05A-64F287F35CBC}"/>
              </a:ext>
            </a:extLst>
          </p:cNvPr>
          <p:cNvPicPr>
            <a:picLocks noChangeAspect="1"/>
          </p:cNvPicPr>
          <p:nvPr/>
        </p:nvPicPr>
        <p:blipFill>
          <a:blip r:embed="rId2"/>
          <a:stretch>
            <a:fillRect/>
          </a:stretch>
        </p:blipFill>
        <p:spPr>
          <a:xfrm>
            <a:off x="84082" y="89231"/>
            <a:ext cx="604452" cy="604452"/>
          </a:xfrm>
          <a:prstGeom prst="ellipse">
            <a:avLst/>
          </a:prstGeom>
        </p:spPr>
      </p:pic>
      <p:sp>
        <p:nvSpPr>
          <p:cNvPr id="7" name="Title 1">
            <a:extLst>
              <a:ext uri="{FF2B5EF4-FFF2-40B4-BE49-F238E27FC236}">
                <a16:creationId xmlns:a16="http://schemas.microsoft.com/office/drawing/2014/main" id="{1A6634B3-4A8E-CE1A-7D94-01A5909F434F}"/>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2400">
                <a:solidFill>
                  <a:schemeClr val="bg1"/>
                </a:solidFill>
              </a:rPr>
              <a:t>How can you help?</a:t>
            </a:r>
            <a:endParaRPr lang="en-GB" sz="2400">
              <a:solidFill>
                <a:schemeClr val="bg1"/>
              </a:solidFill>
              <a:latin typeface="Century Gothic"/>
            </a:endParaRPr>
          </a:p>
        </p:txBody>
      </p:sp>
      <p:sp>
        <p:nvSpPr>
          <p:cNvPr id="20" name="Content Placeholder 2">
            <a:extLst>
              <a:ext uri="{FF2B5EF4-FFF2-40B4-BE49-F238E27FC236}">
                <a16:creationId xmlns:a16="http://schemas.microsoft.com/office/drawing/2014/main" id="{4A107815-EAFD-64BC-795C-A6CC83D8242D}"/>
              </a:ext>
            </a:extLst>
          </p:cNvPr>
          <p:cNvSpPr txBox="1">
            <a:spLocks/>
          </p:cNvSpPr>
          <p:nvPr/>
        </p:nvSpPr>
        <p:spPr>
          <a:xfrm>
            <a:off x="323222" y="1173901"/>
            <a:ext cx="5554663" cy="5029443"/>
          </a:xfrm>
          <a:prstGeom prst="rect">
            <a:avLst/>
          </a:prstGeom>
        </p:spPr>
        <p:txBody>
          <a:bodyPr vert="horz" lIns="91440" tIns="45720" rIns="91440" bIns="45720" numCol="1"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defRPr>
                <a:latin typeface="Century Gothic"/>
              </a:defRPr>
            </a:pPr>
            <a:endParaRPr lang="en-GB" sz="1800"/>
          </a:p>
          <a:p>
            <a:pPr marL="0" indent="0">
              <a:buNone/>
              <a:defRPr>
                <a:latin typeface="Century Gothic"/>
              </a:defRPr>
            </a:pPr>
            <a:r>
              <a:rPr lang="en-GB" sz="1800"/>
              <a:t>This is just as important once they are a fluent reader.</a:t>
            </a:r>
          </a:p>
          <a:p>
            <a:pPr marL="0" indent="0">
              <a:buNone/>
              <a:defRPr>
                <a:latin typeface="Century Gothic"/>
              </a:defRPr>
            </a:pPr>
            <a:endParaRPr lang="en-GB" sz="1800"/>
          </a:p>
          <a:p>
            <a:pPr>
              <a:lnSpc>
                <a:spcPct val="150000"/>
              </a:lnSpc>
              <a:buFont typeface="+mj-lt"/>
              <a:buAutoNum type="arabicPeriod"/>
              <a:defRPr>
                <a:latin typeface="Century Gothic"/>
              </a:defRPr>
            </a:pPr>
            <a:r>
              <a:rPr lang="en-GB" sz="1800"/>
              <a:t>Talk about the book.</a:t>
            </a:r>
          </a:p>
          <a:p>
            <a:pPr>
              <a:lnSpc>
                <a:spcPct val="150000"/>
              </a:lnSpc>
              <a:buFont typeface="+mj-lt"/>
              <a:buAutoNum type="arabicPeriod"/>
              <a:defRPr>
                <a:latin typeface="Century Gothic"/>
              </a:defRPr>
            </a:pPr>
            <a:r>
              <a:rPr lang="en-GB" sz="1800"/>
              <a:t>Ask questions and clarify the meaning of new words.</a:t>
            </a:r>
          </a:p>
          <a:p>
            <a:pPr>
              <a:lnSpc>
                <a:spcPct val="150000"/>
              </a:lnSpc>
              <a:buFont typeface="+mj-lt"/>
              <a:buAutoNum type="arabicPeriod"/>
              <a:defRPr>
                <a:latin typeface="Century Gothic"/>
              </a:defRPr>
            </a:pPr>
            <a:r>
              <a:rPr lang="en-GB" sz="1800"/>
              <a:t>Ask them to explain </a:t>
            </a:r>
            <a:r>
              <a:rPr lang="en-GB" sz="1800" b="1"/>
              <a:t>how</a:t>
            </a:r>
            <a:r>
              <a:rPr lang="en-GB" sz="1800"/>
              <a:t> they knew something using evidence from the text.</a:t>
            </a:r>
          </a:p>
          <a:p>
            <a:pPr>
              <a:lnSpc>
                <a:spcPct val="150000"/>
              </a:lnSpc>
              <a:buFont typeface="+mj-lt"/>
              <a:buAutoNum type="arabicPeriod"/>
              <a:defRPr>
                <a:latin typeface="Century Gothic"/>
              </a:defRPr>
            </a:pPr>
            <a:r>
              <a:rPr lang="en-GB" sz="1800"/>
              <a:t>Encourage them to read for sustained periods (15-30 minutes) to build stamina.</a:t>
            </a:r>
          </a:p>
          <a:p>
            <a:pPr>
              <a:lnSpc>
                <a:spcPct val="150000"/>
              </a:lnSpc>
              <a:buFont typeface="+mj-lt"/>
              <a:buAutoNum type="arabicPeriod"/>
              <a:defRPr>
                <a:latin typeface="Century Gothic"/>
              </a:defRPr>
            </a:pPr>
            <a:r>
              <a:rPr lang="en-GB" sz="1800"/>
              <a:t>Encourage them to read a range of genres.</a:t>
            </a:r>
          </a:p>
          <a:p>
            <a:pPr>
              <a:defRPr>
                <a:latin typeface="Century Gothic"/>
              </a:defRPr>
            </a:pPr>
            <a:endParaRPr lang="en-GB" sz="1800"/>
          </a:p>
          <a:p>
            <a:pPr>
              <a:defRPr>
                <a:latin typeface="Century Gothic"/>
              </a:defRPr>
            </a:pPr>
            <a:endParaRPr lang="en-GB" sz="1800"/>
          </a:p>
          <a:p>
            <a:pPr>
              <a:defRPr>
                <a:latin typeface="Century Gothic"/>
              </a:defRPr>
            </a:pPr>
            <a:endParaRPr lang="en-GB" sz="1800">
              <a:latin typeface="Century Gothic"/>
            </a:endParaRPr>
          </a:p>
        </p:txBody>
      </p:sp>
      <p:sp>
        <p:nvSpPr>
          <p:cNvPr id="4" name="Content Placeholder 2">
            <a:extLst>
              <a:ext uri="{FF2B5EF4-FFF2-40B4-BE49-F238E27FC236}">
                <a16:creationId xmlns:a16="http://schemas.microsoft.com/office/drawing/2014/main" id="{CA991688-1322-AAC4-76D3-90A4D8ACFA74}"/>
              </a:ext>
            </a:extLst>
          </p:cNvPr>
          <p:cNvSpPr txBox="1">
            <a:spLocks/>
          </p:cNvSpPr>
          <p:nvPr/>
        </p:nvSpPr>
        <p:spPr>
          <a:xfrm>
            <a:off x="751542" y="6337981"/>
            <a:ext cx="8014032" cy="538548"/>
          </a:xfrm>
          <a:prstGeom prst="rect">
            <a:avLst/>
          </a:prstGeom>
        </p:spPr>
        <p:txBody>
          <a:bodyPr vert="horz" lIns="91440" tIns="45720" rIns="91440" bIns="45720" numCol="1"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defRPr>
                <a:latin typeface="Century Gothic"/>
              </a:defRPr>
            </a:pPr>
            <a:r>
              <a:rPr lang="en-GB" sz="1800">
                <a:hlinkClick r:id="rId3"/>
              </a:rPr>
              <a:t>Top 10 Tips to Encourage Children to Read</a:t>
            </a:r>
            <a:endParaRPr lang="en-GB" sz="1800"/>
          </a:p>
          <a:p>
            <a:pPr>
              <a:defRPr>
                <a:latin typeface="Century Gothic"/>
              </a:defRPr>
            </a:pPr>
            <a:endParaRPr lang="en-GB" sz="1800"/>
          </a:p>
          <a:p>
            <a:pPr>
              <a:defRPr>
                <a:latin typeface="Century Gothic"/>
              </a:defRPr>
            </a:pPr>
            <a:endParaRPr lang="en-GB" sz="1800"/>
          </a:p>
          <a:p>
            <a:pPr>
              <a:defRPr>
                <a:latin typeface="Century Gothic"/>
              </a:defRPr>
            </a:pPr>
            <a:endParaRPr lang="en-GB" sz="1800">
              <a:latin typeface="Century Gothic"/>
            </a:endParaRPr>
          </a:p>
        </p:txBody>
      </p:sp>
      <p:sp>
        <p:nvSpPr>
          <p:cNvPr id="8" name="AutoShape 4" descr="Generated image">
            <a:extLst>
              <a:ext uri="{FF2B5EF4-FFF2-40B4-BE49-F238E27FC236}">
                <a16:creationId xmlns:a16="http://schemas.microsoft.com/office/drawing/2014/main" id="{9C19010C-92C3-E6A9-601F-00385FE0F0E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id="{D409AD3E-62A0-8832-938C-23EA2A34C4D0}"/>
              </a:ext>
            </a:extLst>
          </p:cNvPr>
          <p:cNvPicPr>
            <a:picLocks noChangeAspect="1"/>
          </p:cNvPicPr>
          <p:nvPr/>
        </p:nvPicPr>
        <p:blipFill>
          <a:blip r:embed="rId4"/>
          <a:stretch>
            <a:fillRect/>
          </a:stretch>
        </p:blipFill>
        <p:spPr>
          <a:xfrm>
            <a:off x="6043447" y="1232231"/>
            <a:ext cx="2772230" cy="4836476"/>
          </a:xfrm>
          <a:prstGeom prst="rect">
            <a:avLst/>
          </a:prstGeom>
        </p:spPr>
      </p:pic>
      <p:sp>
        <p:nvSpPr>
          <p:cNvPr id="12" name="TextBox 11">
            <a:extLst>
              <a:ext uri="{FF2B5EF4-FFF2-40B4-BE49-F238E27FC236}">
                <a16:creationId xmlns:a16="http://schemas.microsoft.com/office/drawing/2014/main" id="{AD4894DA-A5E6-EC43-716F-0691514C6966}"/>
              </a:ext>
            </a:extLst>
          </p:cNvPr>
          <p:cNvSpPr txBox="1"/>
          <p:nvPr/>
        </p:nvSpPr>
        <p:spPr>
          <a:xfrm>
            <a:off x="1219200" y="816444"/>
            <a:ext cx="6705600" cy="369332"/>
          </a:xfrm>
          <a:prstGeom prst="rect">
            <a:avLst/>
          </a:prstGeom>
          <a:noFill/>
        </p:spPr>
        <p:txBody>
          <a:bodyPr wrap="square">
            <a:spAutoFit/>
          </a:bodyPr>
          <a:lstStyle/>
          <a:p>
            <a:pPr marL="0" indent="0" algn="ctr">
              <a:buNone/>
              <a:defRPr>
                <a:latin typeface="Century Gothic"/>
              </a:defRPr>
            </a:pPr>
            <a:r>
              <a:rPr lang="en-GB" sz="1800" b="1">
                <a:solidFill>
                  <a:srgbClr val="1070BA"/>
                </a:solidFill>
              </a:rPr>
              <a:t>Read</a:t>
            </a:r>
            <a:r>
              <a:rPr lang="en-GB" sz="1800">
                <a:solidFill>
                  <a:srgbClr val="1070BA"/>
                </a:solidFill>
              </a:rPr>
              <a:t> with your child and let them see </a:t>
            </a:r>
            <a:r>
              <a:rPr lang="en-GB" sz="1800" b="1">
                <a:solidFill>
                  <a:srgbClr val="1070BA"/>
                </a:solidFill>
              </a:rPr>
              <a:t>you</a:t>
            </a:r>
            <a:r>
              <a:rPr lang="en-GB" sz="1800">
                <a:solidFill>
                  <a:srgbClr val="1070BA"/>
                </a:solidFill>
              </a:rPr>
              <a:t> reading too.</a:t>
            </a:r>
          </a:p>
        </p:txBody>
      </p:sp>
    </p:spTree>
    <p:extLst>
      <p:ext uri="{BB962C8B-B14F-4D97-AF65-F5344CB8AC3E}">
        <p14:creationId xmlns:p14="http://schemas.microsoft.com/office/powerpoint/2010/main" val="2278833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xEl>
                                              <p:pRg st="1" end="1"/>
                                            </p:txEl>
                                          </p:spTgt>
                                        </p:tgtEl>
                                        <p:attrNameLst>
                                          <p:attrName>style.visibility</p:attrName>
                                        </p:attrNameLst>
                                      </p:cBhvr>
                                      <p:to>
                                        <p:strVal val="visible"/>
                                      </p:to>
                                    </p:set>
                                    <p:animEffect transition="in" filter="fade">
                                      <p:cBhvr>
                                        <p:cTn id="7" dur="500"/>
                                        <p:tgtEl>
                                          <p:spTgt spid="2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3" end="3"/>
                                            </p:txEl>
                                          </p:spTgt>
                                        </p:tgtEl>
                                        <p:attrNameLst>
                                          <p:attrName>style.visibility</p:attrName>
                                        </p:attrNameLst>
                                      </p:cBhvr>
                                      <p:to>
                                        <p:strVal val="visible"/>
                                      </p:to>
                                    </p:set>
                                    <p:animEffect transition="in" filter="fade">
                                      <p:cBhvr>
                                        <p:cTn id="12" dur="500"/>
                                        <p:tgtEl>
                                          <p:spTgt spid="20">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4" end="4"/>
                                            </p:txEl>
                                          </p:spTgt>
                                        </p:tgtEl>
                                        <p:attrNameLst>
                                          <p:attrName>style.visibility</p:attrName>
                                        </p:attrNameLst>
                                      </p:cBhvr>
                                      <p:to>
                                        <p:strVal val="visible"/>
                                      </p:to>
                                    </p:set>
                                    <p:animEffect transition="in" filter="fade">
                                      <p:cBhvr>
                                        <p:cTn id="17" dur="500"/>
                                        <p:tgtEl>
                                          <p:spTgt spid="20">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5" end="5"/>
                                            </p:txEl>
                                          </p:spTgt>
                                        </p:tgtEl>
                                        <p:attrNameLst>
                                          <p:attrName>style.visibility</p:attrName>
                                        </p:attrNameLst>
                                      </p:cBhvr>
                                      <p:to>
                                        <p:strVal val="visible"/>
                                      </p:to>
                                    </p:set>
                                    <p:animEffect transition="in" filter="fade">
                                      <p:cBhvr>
                                        <p:cTn id="22" dur="500"/>
                                        <p:tgtEl>
                                          <p:spTgt spid="20">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6" end="6"/>
                                            </p:txEl>
                                          </p:spTgt>
                                        </p:tgtEl>
                                        <p:attrNameLst>
                                          <p:attrName>style.visibility</p:attrName>
                                        </p:attrNameLst>
                                      </p:cBhvr>
                                      <p:to>
                                        <p:strVal val="visible"/>
                                      </p:to>
                                    </p:set>
                                    <p:animEffect transition="in" filter="fade">
                                      <p:cBhvr>
                                        <p:cTn id="27" dur="500"/>
                                        <p:tgtEl>
                                          <p:spTgt spid="20">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7" end="7"/>
                                            </p:txEl>
                                          </p:spTgt>
                                        </p:tgtEl>
                                        <p:attrNameLst>
                                          <p:attrName>style.visibility</p:attrName>
                                        </p:attrNameLst>
                                      </p:cBhvr>
                                      <p:to>
                                        <p:strVal val="visible"/>
                                      </p:to>
                                    </p:set>
                                    <p:animEffect transition="in" filter="fade">
                                      <p:cBhvr>
                                        <p:cTn id="32" dur="500"/>
                                        <p:tgtEl>
                                          <p:spTgt spid="20">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fade">
                                      <p:cBhvr>
                                        <p:cTn id="3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2284709A-2CB7-5666-0339-B12CA7F45272}"/>
            </a:ext>
          </a:extLst>
        </p:cNvPr>
        <p:cNvGrpSpPr/>
        <p:nvPr/>
      </p:nvGrpSpPr>
      <p:grpSpPr>
        <a:xfrm>
          <a:off x="0" y="0"/>
          <a:ext cx="0" cy="0"/>
          <a:chOff x="0" y="0"/>
          <a:chExt cx="0" cy="0"/>
        </a:xfrm>
      </p:grpSpPr>
      <p:sp>
        <p:nvSpPr>
          <p:cNvPr id="5" name="Rounded Rectangle 4">
            <a:extLst>
              <a:ext uri="{FF2B5EF4-FFF2-40B4-BE49-F238E27FC236}">
                <a16:creationId xmlns:a16="http://schemas.microsoft.com/office/drawing/2014/main" id="{9210884D-94A0-9477-1FC7-ACF1DC8FFDD6}"/>
              </a:ext>
            </a:extLst>
          </p:cNvPr>
          <p:cNvSpPr/>
          <p:nvPr/>
        </p:nvSpPr>
        <p:spPr>
          <a:xfrm>
            <a:off x="386309" y="89231"/>
            <a:ext cx="8757692" cy="604452"/>
          </a:xfrm>
          <a:prstGeom prst="roundRect">
            <a:avLst>
              <a:gd name="adj" fmla="val 0"/>
            </a:avLst>
          </a:prstGeom>
          <a:solidFill>
            <a:srgbClr val="1070B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6d60ff7b-da6c-4bbe-adeb-cedb9336eced.png">
            <a:extLst>
              <a:ext uri="{FF2B5EF4-FFF2-40B4-BE49-F238E27FC236}">
                <a16:creationId xmlns:a16="http://schemas.microsoft.com/office/drawing/2014/main" id="{4FAF3666-5EB3-B18D-E2E8-081B8063609D}"/>
              </a:ext>
            </a:extLst>
          </p:cNvPr>
          <p:cNvPicPr>
            <a:picLocks noChangeAspect="1"/>
          </p:cNvPicPr>
          <p:nvPr/>
        </p:nvPicPr>
        <p:blipFill>
          <a:blip r:embed="rId2"/>
          <a:stretch>
            <a:fillRect/>
          </a:stretch>
        </p:blipFill>
        <p:spPr>
          <a:xfrm>
            <a:off x="84082" y="89231"/>
            <a:ext cx="604452" cy="604452"/>
          </a:xfrm>
          <a:prstGeom prst="ellipse">
            <a:avLst/>
          </a:prstGeom>
        </p:spPr>
      </p:pic>
      <p:sp>
        <p:nvSpPr>
          <p:cNvPr id="7" name="Title 1">
            <a:extLst>
              <a:ext uri="{FF2B5EF4-FFF2-40B4-BE49-F238E27FC236}">
                <a16:creationId xmlns:a16="http://schemas.microsoft.com/office/drawing/2014/main" id="{FCAE5FEC-107F-1547-D9B6-F6F02467504A}"/>
              </a:ext>
            </a:extLst>
          </p:cNvPr>
          <p:cNvSpPr txBox="1">
            <a:spLocks/>
          </p:cNvSpPr>
          <p:nvPr/>
        </p:nvSpPr>
        <p:spPr>
          <a:xfrm>
            <a:off x="643758" y="-18004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latin typeface="Century Gothic"/>
              </a:defRPr>
            </a:pPr>
            <a:r>
              <a:rPr lang="en-GB" sz="2400">
                <a:solidFill>
                  <a:schemeClr val="bg1"/>
                </a:solidFill>
              </a:rPr>
              <a:t>How can you help? Home Learning!</a:t>
            </a:r>
            <a:endParaRPr lang="en-GB" sz="2400">
              <a:solidFill>
                <a:schemeClr val="bg1"/>
              </a:solidFill>
              <a:latin typeface="Century Gothic"/>
            </a:endParaRPr>
          </a:p>
        </p:txBody>
      </p:sp>
      <p:sp>
        <p:nvSpPr>
          <p:cNvPr id="20" name="Content Placeholder 2">
            <a:extLst>
              <a:ext uri="{FF2B5EF4-FFF2-40B4-BE49-F238E27FC236}">
                <a16:creationId xmlns:a16="http://schemas.microsoft.com/office/drawing/2014/main" id="{0B9D116A-AF76-1BAC-611E-219B2DEFCD4C}"/>
              </a:ext>
            </a:extLst>
          </p:cNvPr>
          <p:cNvSpPr txBox="1">
            <a:spLocks/>
          </p:cNvSpPr>
          <p:nvPr/>
        </p:nvSpPr>
        <p:spPr>
          <a:xfrm>
            <a:off x="270642" y="962957"/>
            <a:ext cx="5554663" cy="5594868"/>
          </a:xfrm>
          <a:prstGeom prst="rect">
            <a:avLst/>
          </a:prstGeom>
        </p:spPr>
        <p:txBody>
          <a:bodyPr vert="horz" lIns="91440" tIns="45720" rIns="91440" bIns="45720" numCol="1" rtlCol="0">
            <a:normAutofit fontScale="850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10000"/>
              </a:lnSpc>
              <a:defRPr>
                <a:latin typeface="Century Gothic"/>
              </a:defRPr>
            </a:pPr>
            <a:endParaRPr lang="en-GB" sz="1800"/>
          </a:p>
          <a:p>
            <a:pPr>
              <a:lnSpc>
                <a:spcPct val="110000"/>
              </a:lnSpc>
              <a:defRPr>
                <a:latin typeface="Century Gothic"/>
              </a:defRPr>
            </a:pPr>
            <a:r>
              <a:rPr lang="en-GB" sz="1800"/>
              <a:t>Encourage your child to complete their home learning on time, to hand it in, and to ask their teacher for help if they are not sure.</a:t>
            </a:r>
          </a:p>
          <a:p>
            <a:pPr>
              <a:lnSpc>
                <a:spcPct val="110000"/>
              </a:lnSpc>
              <a:defRPr>
                <a:latin typeface="Century Gothic"/>
              </a:defRPr>
            </a:pPr>
            <a:endParaRPr lang="en-GB" sz="1800"/>
          </a:p>
          <a:p>
            <a:pPr>
              <a:lnSpc>
                <a:spcPct val="110000"/>
              </a:lnSpc>
              <a:defRPr>
                <a:latin typeface="Century Gothic"/>
              </a:defRPr>
            </a:pPr>
            <a:r>
              <a:rPr lang="en-GB" sz="1800"/>
              <a:t>The home learning is based on what is being taught in class that week (or the week before), so should be achievable for your child.</a:t>
            </a:r>
          </a:p>
          <a:p>
            <a:pPr>
              <a:lnSpc>
                <a:spcPct val="110000"/>
              </a:lnSpc>
              <a:defRPr>
                <a:latin typeface="Century Gothic"/>
              </a:defRPr>
            </a:pPr>
            <a:endParaRPr lang="en-GB" sz="1800"/>
          </a:p>
          <a:p>
            <a:pPr>
              <a:lnSpc>
                <a:spcPct val="110000"/>
              </a:lnSpc>
              <a:defRPr>
                <a:latin typeface="Century Gothic"/>
              </a:defRPr>
            </a:pPr>
            <a:r>
              <a:rPr lang="en-GB" sz="1800"/>
              <a:t>Help your child to learn their weekly spellings. Writing them out once is not enough to support the learning of spelling rules.</a:t>
            </a:r>
          </a:p>
          <a:p>
            <a:pPr>
              <a:lnSpc>
                <a:spcPct val="110000"/>
              </a:lnSpc>
              <a:defRPr>
                <a:latin typeface="Century Gothic"/>
              </a:defRPr>
            </a:pPr>
            <a:endParaRPr lang="en-GB" sz="1800"/>
          </a:p>
          <a:p>
            <a:pPr>
              <a:lnSpc>
                <a:spcPct val="110000"/>
              </a:lnSpc>
              <a:defRPr>
                <a:latin typeface="Century Gothic"/>
              </a:defRPr>
            </a:pPr>
            <a:r>
              <a:rPr lang="en-GB" sz="1800"/>
              <a:t>Times Tables Rock Stars –encourage your child to log on to TTRS and improve their scores! Ask your child’s class teacher if you need a reminder of their login.</a:t>
            </a:r>
          </a:p>
          <a:p>
            <a:pPr>
              <a:lnSpc>
                <a:spcPct val="110000"/>
              </a:lnSpc>
              <a:defRPr>
                <a:latin typeface="Century Gothic"/>
              </a:defRPr>
            </a:pPr>
            <a:endParaRPr lang="en-GB" sz="1800"/>
          </a:p>
          <a:p>
            <a:pPr>
              <a:lnSpc>
                <a:spcPct val="110000"/>
              </a:lnSpc>
              <a:defRPr>
                <a:latin typeface="Century Gothic"/>
              </a:defRPr>
            </a:pPr>
            <a:r>
              <a:rPr lang="en-GB" sz="1800"/>
              <a:t>Build a routine for your child to do their home learning in a calm, quiet space.</a:t>
            </a:r>
          </a:p>
          <a:p>
            <a:pPr>
              <a:lnSpc>
                <a:spcPct val="110000"/>
              </a:lnSpc>
              <a:defRPr>
                <a:latin typeface="Century Gothic"/>
              </a:defRPr>
            </a:pPr>
            <a:endParaRPr lang="en-GB" sz="1800"/>
          </a:p>
          <a:p>
            <a:pPr>
              <a:lnSpc>
                <a:spcPct val="110000"/>
              </a:lnSpc>
              <a:defRPr>
                <a:latin typeface="Century Gothic"/>
              </a:defRPr>
            </a:pPr>
            <a:r>
              <a:rPr lang="en-GB" sz="1800"/>
              <a:t>Speak positively about school and learning at home.</a:t>
            </a:r>
          </a:p>
          <a:p>
            <a:pPr>
              <a:lnSpc>
                <a:spcPct val="110000"/>
              </a:lnSpc>
              <a:defRPr>
                <a:latin typeface="Century Gothic"/>
              </a:defRPr>
            </a:pPr>
            <a:endParaRPr lang="en-GB" sz="1800"/>
          </a:p>
          <a:p>
            <a:pPr>
              <a:lnSpc>
                <a:spcPct val="110000"/>
              </a:lnSpc>
              <a:defRPr>
                <a:latin typeface="Century Gothic"/>
              </a:defRPr>
            </a:pPr>
            <a:endParaRPr lang="en-GB" sz="1800">
              <a:latin typeface="Century Gothic"/>
            </a:endParaRPr>
          </a:p>
        </p:txBody>
      </p:sp>
      <p:sp>
        <p:nvSpPr>
          <p:cNvPr id="8" name="AutoShape 4" descr="Generated image">
            <a:extLst>
              <a:ext uri="{FF2B5EF4-FFF2-40B4-BE49-F238E27FC236}">
                <a16:creationId xmlns:a16="http://schemas.microsoft.com/office/drawing/2014/main" id="{C9185476-6520-7F92-C14C-CDC77D222D91}"/>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338" name="Picture 2" descr="NumBots | ttrs-logo">
            <a:extLst>
              <a:ext uri="{FF2B5EF4-FFF2-40B4-BE49-F238E27FC236}">
                <a16:creationId xmlns:a16="http://schemas.microsoft.com/office/drawing/2014/main" id="{F8CB0ACE-4BE0-08C9-0392-292296313D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3639" y="4789983"/>
            <a:ext cx="2350596" cy="171602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D1A57F8F-D3AA-9E6E-2884-8F79BACB3B49}"/>
              </a:ext>
            </a:extLst>
          </p:cNvPr>
          <p:cNvPicPr>
            <a:picLocks noChangeAspect="1"/>
          </p:cNvPicPr>
          <p:nvPr/>
        </p:nvPicPr>
        <p:blipFill>
          <a:blip r:embed="rId4"/>
          <a:stretch>
            <a:fillRect/>
          </a:stretch>
        </p:blipFill>
        <p:spPr>
          <a:xfrm>
            <a:off x="6217500" y="1110777"/>
            <a:ext cx="2350596" cy="3531386"/>
          </a:xfrm>
          <a:prstGeom prst="rect">
            <a:avLst/>
          </a:prstGeom>
        </p:spPr>
      </p:pic>
    </p:spTree>
    <p:extLst>
      <p:ext uri="{BB962C8B-B14F-4D97-AF65-F5344CB8AC3E}">
        <p14:creationId xmlns:p14="http://schemas.microsoft.com/office/powerpoint/2010/main" val="28718637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a:extLst>
            <a:ext uri="{FF2B5EF4-FFF2-40B4-BE49-F238E27FC236}">
              <a16:creationId xmlns:a16="http://schemas.microsoft.com/office/drawing/2014/main" id="{19CCD172-474F-E536-879D-877C16EA2B13}"/>
            </a:ext>
          </a:extLst>
        </p:cNvPr>
        <p:cNvGrpSpPr/>
        <p:nvPr/>
      </p:nvGrpSpPr>
      <p:grpSpPr>
        <a:xfrm>
          <a:off x="0" y="0"/>
          <a:ext cx="0" cy="0"/>
          <a:chOff x="0" y="0"/>
          <a:chExt cx="0" cy="0"/>
        </a:xfrm>
      </p:grpSpPr>
      <p:pic>
        <p:nvPicPr>
          <p:cNvPr id="6" name="Picture 5" descr="6d60ff7b-da6c-4bbe-adeb-cedb9336eced.png">
            <a:extLst>
              <a:ext uri="{FF2B5EF4-FFF2-40B4-BE49-F238E27FC236}">
                <a16:creationId xmlns:a16="http://schemas.microsoft.com/office/drawing/2014/main" id="{67674A99-6290-1BB6-6ECA-875738C248EC}"/>
              </a:ext>
            </a:extLst>
          </p:cNvPr>
          <p:cNvPicPr>
            <a:picLocks noChangeAspect="1"/>
          </p:cNvPicPr>
          <p:nvPr/>
        </p:nvPicPr>
        <p:blipFill>
          <a:blip r:embed="rId2"/>
          <a:stretch>
            <a:fillRect/>
          </a:stretch>
        </p:blipFill>
        <p:spPr>
          <a:xfrm>
            <a:off x="84082" y="89231"/>
            <a:ext cx="604452" cy="604452"/>
          </a:xfrm>
          <a:prstGeom prst="ellipse">
            <a:avLst/>
          </a:prstGeom>
        </p:spPr>
      </p:pic>
      <p:pic>
        <p:nvPicPr>
          <p:cNvPr id="3" name="Picture 2">
            <a:extLst>
              <a:ext uri="{FF2B5EF4-FFF2-40B4-BE49-F238E27FC236}">
                <a16:creationId xmlns:a16="http://schemas.microsoft.com/office/drawing/2014/main" id="{8ABA2200-0359-9A4D-6434-103E488B01D8}"/>
              </a:ext>
            </a:extLst>
          </p:cNvPr>
          <p:cNvPicPr>
            <a:picLocks noChangeAspect="1"/>
          </p:cNvPicPr>
          <p:nvPr/>
        </p:nvPicPr>
        <p:blipFill>
          <a:blip r:embed="rId3"/>
          <a:stretch>
            <a:fillRect/>
          </a:stretch>
        </p:blipFill>
        <p:spPr>
          <a:xfrm>
            <a:off x="1549400" y="469900"/>
            <a:ext cx="6045200" cy="5918200"/>
          </a:xfrm>
          <a:prstGeom prst="rect">
            <a:avLst/>
          </a:prstGeom>
        </p:spPr>
      </p:pic>
    </p:spTree>
    <p:extLst>
      <p:ext uri="{BB962C8B-B14F-4D97-AF65-F5344CB8AC3E}">
        <p14:creationId xmlns:p14="http://schemas.microsoft.com/office/powerpoint/2010/main" val="31088857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C29F2548A828498C3A43D2D33D1FA6" ma:contentTypeVersion="33" ma:contentTypeDescription="Create a new document." ma:contentTypeScope="" ma:versionID="eda7fabfc1937d12ab699c36c529a0bb">
  <xsd:schema xmlns:xsd="http://www.w3.org/2001/XMLSchema" xmlns:xs="http://www.w3.org/2001/XMLSchema" xmlns:p="http://schemas.microsoft.com/office/2006/metadata/properties" xmlns:ns2="c0d8ff7c-557b-4c45-87cd-805a5611e674" xmlns:ns3="446e3c9c-8fea-4e79-982f-3eed6f91ba3d" xmlns:ns4="07335fdf-bbe0-4734-bd38-c069e24aa51c" targetNamespace="http://schemas.microsoft.com/office/2006/metadata/properties" ma:root="true" ma:fieldsID="5e79616375fc2ce23dad9d72c41ce95d" ns2:_="" ns3:_="" ns4:_="">
    <xsd:import namespace="c0d8ff7c-557b-4c45-87cd-805a5611e674"/>
    <xsd:import namespace="446e3c9c-8fea-4e79-982f-3eed6f91ba3d"/>
    <xsd:import namespace="07335fdf-bbe0-4734-bd38-c069e24aa51c"/>
    <xsd:element name="properties">
      <xsd:complexType>
        <xsd:sequence>
          <xsd:element name="documentManagement">
            <xsd:complexType>
              <xsd:all>
                <xsd:element ref="ns2:n425d9c5c1af48c486cb7c4711056e28" minOccurs="0"/>
                <xsd:element ref="ns2:TaxCatchAll" minOccurs="0"/>
                <xsd:element ref="ns2:KS" minOccurs="0"/>
                <xsd:element ref="ns2:h4bb76aad4b541aa9e2e9eb5d73b9be4" minOccurs="0"/>
                <xsd:element ref="ns2:e39f48d0431a464cb420aef00cce5c09" minOccurs="0"/>
                <xsd:element ref="ns2:h4ee7a518c8d491bb55691f6c5ea8faa" minOccurs="0"/>
                <xsd:element ref="ns2:c9f2e0e270a7437190cbf9d7d7629f43" minOccurs="0"/>
                <xsd:element ref="ns2:Year" minOccurs="0"/>
                <xsd:element ref="ns2:Lesson" minOccurs="0"/>
                <xsd:element ref="ns2:CustomTags" minOccurs="0"/>
                <xsd:element ref="ns2:PersonalIdentificationData" minOccurs="0"/>
                <xsd:element ref="ns2:CurriculumSubject" minOccurs="0"/>
                <xsd:element ref="ns3:MediaServiceMetadata" minOccurs="0"/>
                <xsd:element ref="ns3:MediaServiceFastMetadata" minOccurs="0"/>
                <xsd:element ref="ns4:SharedWithUsers" minOccurs="0"/>
                <xsd:element ref="ns4:SharedWithDetails"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lcf76f155ced4ddcb4097134ff3c332f" minOccurs="0"/>
                <xsd:element ref="ns3:MediaServiceObjectDetectorVersion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0d8ff7c-557b-4c45-87cd-805a5611e674" elementFormDefault="qualified">
    <xsd:import namespace="http://schemas.microsoft.com/office/2006/documentManagement/types"/>
    <xsd:import namespace="http://schemas.microsoft.com/office/infopath/2007/PartnerControls"/>
    <xsd:element name="n425d9c5c1af48c486cb7c4711056e28" ma:index="9" nillable="true" ma:taxonomy="true" ma:internalName="n425d9c5c1af48c486cb7c4711056e28" ma:taxonomyFieldName="Staff_x0020_Category" ma:displayName="Staff Category" ma:default="" ma:fieldId="{7425d9c5-c1af-48c4-86cb-7c4711056e28}" ma:sspId="c1d59907-9e8f-47b5-bf29-89a5786a22de" ma:termSetId="4c888bba-d98b-490b-8b7d-bd9fda4b6f06"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5f2a3d11-f074-444d-af49-a047b6d928bd}" ma:internalName="TaxCatchAll" ma:showField="CatchAllData" ma:web="c0d8ff7c-557b-4c45-87cd-805a5611e674">
      <xsd:complexType>
        <xsd:complexContent>
          <xsd:extension base="dms:MultiChoiceLookup">
            <xsd:sequence>
              <xsd:element name="Value" type="dms:Lookup" maxOccurs="unbounded" minOccurs="0" nillable="true"/>
            </xsd:sequence>
          </xsd:extension>
        </xsd:complexContent>
      </xsd:complexType>
    </xsd:element>
    <xsd:element name="KS" ma:index="11" nillable="true" ma:displayName="Key Stage" ma:default="" ma:internalName="KS">
      <xsd:simpleType>
        <xsd:restriction base="dms:Choice">
          <xsd:enumeration value="Foundation"/>
          <xsd:enumeration value="KS1"/>
          <xsd:enumeration value="KS2"/>
          <xsd:enumeration value="KS3"/>
          <xsd:enumeration value="KS4"/>
          <xsd:enumeration value="KS5"/>
        </xsd:restriction>
      </xsd:simpleType>
    </xsd:element>
    <xsd:element name="h4bb76aad4b541aa9e2e9eb5d73b9be4" ma:index="13" nillable="true" ma:taxonomy="true" ma:internalName="h4bb76aad4b541aa9e2e9eb5d73b9be4" ma:taxonomyFieldName="Topic" ma:displayName="Topic" ma:default="" ma:fieldId="{14bb76aa-d4b5-41aa-9e2e-9eb5d73b9be4}" ma:sspId="c1d59907-9e8f-47b5-bf29-89a5786a22de" ma:termSetId="c129a33a-a048-44f5-8ecd-45fd925b7fdd" ma:anchorId="00000000-0000-0000-0000-000000000000" ma:open="false" ma:isKeyword="false">
      <xsd:complexType>
        <xsd:sequence>
          <xsd:element ref="pc:Terms" minOccurs="0" maxOccurs="1"/>
        </xsd:sequence>
      </xsd:complexType>
    </xsd:element>
    <xsd:element name="e39f48d0431a464cb420aef00cce5c09" ma:index="15" nillable="true" ma:taxonomy="true" ma:internalName="e39f48d0431a464cb420aef00cce5c09" ma:taxonomyFieldName="ExamBoard" ma:displayName="Exam Board" ma:default="" ma:fieldId="{e39f48d0-431a-464c-b420-aef00cce5c09}" ma:sspId="c1d59907-9e8f-47b5-bf29-89a5786a22de" ma:termSetId="68ac8554-9e3f-490b-9c5e-14eb495659eb" ma:anchorId="00000000-0000-0000-0000-000000000000" ma:open="false" ma:isKeyword="false">
      <xsd:complexType>
        <xsd:sequence>
          <xsd:element ref="pc:Terms" minOccurs="0" maxOccurs="1"/>
        </xsd:sequence>
      </xsd:complexType>
    </xsd:element>
    <xsd:element name="h4ee7a518c8d491bb55691f6c5ea8faa" ma:index="17" nillable="true" ma:taxonomy="true" ma:internalName="h4ee7a518c8d491bb55691f6c5ea8faa" ma:taxonomyFieldName="Week" ma:displayName="Week" ma:default="" ma:fieldId="{14ee7a51-8c8d-491b-b556-91f6c5ea8faa}" ma:sspId="c1d59907-9e8f-47b5-bf29-89a5786a22de" ma:termSetId="0f0065a2-a4b2-417b-b404-90fdb1ae93cd" ma:anchorId="00000000-0000-0000-0000-000000000000" ma:open="false" ma:isKeyword="false">
      <xsd:complexType>
        <xsd:sequence>
          <xsd:element ref="pc:Terms" minOccurs="0" maxOccurs="1"/>
        </xsd:sequence>
      </xsd:complexType>
    </xsd:element>
    <xsd:element name="c9f2e0e270a7437190cbf9d7d7629f43" ma:index="19" nillable="true" ma:taxonomy="true" ma:internalName="c9f2e0e270a7437190cbf9d7d7629f43" ma:taxonomyFieldName="Term" ma:displayName="Term" ma:default="" ma:fieldId="{c9f2e0e2-70a7-4371-90cb-f9d7d7629f43}" ma:sspId="c1d59907-9e8f-47b5-bf29-89a5786a22de" ma:termSetId="fa1eecc0-5899-47f5-ae84-da2575ebdd75" ma:anchorId="00000000-0000-0000-0000-000000000000" ma:open="false" ma:isKeyword="false">
      <xsd:complexType>
        <xsd:sequence>
          <xsd:element ref="pc:Terms" minOccurs="0" maxOccurs="1"/>
        </xsd:sequence>
      </xsd:complexType>
    </xsd:element>
    <xsd:element name="Year" ma:index="20" nillable="true" ma:displayName="Year" ma:default="" ma:internalName="Year">
      <xsd:simpleType>
        <xsd:restriction base="dms:Choice">
          <xsd:enumeration value="R"/>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3"/>
        </xsd:restriction>
      </xsd:simpleType>
    </xsd:element>
    <xsd:element name="Lesson" ma:index="21" nillable="true" ma:displayName="Lesson" ma:default="" ma:internalName="Lesson">
      <xsd:simpleType>
        <xsd:restriction base="dms:Text"/>
      </xsd:simpleType>
    </xsd:element>
    <xsd:element name="CustomTags" ma:index="22" nillable="true" ma:displayName="Custom Tags" ma:default="" ma:internalName="CustomTags">
      <xsd:simpleType>
        <xsd:restriction base="dms:Text"/>
      </xsd:simpleType>
    </xsd:element>
    <xsd:element name="PersonalIdentificationData" ma:index="23" nillable="true" ma:displayName="Personal Identification Data" ma:default="" ma:internalName="PersonalIdentificationData">
      <xsd:simpleType>
        <xsd:restriction base="dms:Choice">
          <xsd:enumeration value="No"/>
          <xsd:enumeration value="Yes"/>
        </xsd:restriction>
      </xsd:simpleType>
    </xsd:element>
    <xsd:element name="CurriculumSubject" ma:index="24" nillable="true" ma:displayName="Curriculum Subject" ma:default="Curriculum" ma:internalName="CurriculumSubjec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46e3c9c-8fea-4e79-982f-3eed6f91ba3d"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AutoKeyPoints" ma:index="29" nillable="true" ma:displayName="MediaServiceAutoKeyPoints" ma:hidden="true" ma:internalName="MediaServiceAutoKeyPoints" ma:readOnly="true">
      <xsd:simpleType>
        <xsd:restriction base="dms:Note"/>
      </xsd:simpleType>
    </xsd:element>
    <xsd:element name="MediaServiceKeyPoints" ma:index="30" nillable="true" ma:displayName="KeyPoints" ma:internalName="MediaServiceKeyPoints" ma:readOnly="true">
      <xsd:simpleType>
        <xsd:restriction base="dms:Note">
          <xsd:maxLength value="255"/>
        </xsd:restriction>
      </xsd:simpleType>
    </xsd:element>
    <xsd:element name="MediaServiceAutoTags" ma:index="31" nillable="true" ma:displayName="Tags" ma:internalName="MediaServiceAutoTags"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DateTaken" ma:index="35" nillable="true" ma:displayName="MediaServiceDateTaken" ma:hidden="true" ma:internalName="MediaServiceDateTaken"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c1d59907-9e8f-47b5-bf29-89a5786a22d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8" nillable="true" ma:displayName="MediaServiceObjectDetectorVersions" ma:hidden="true" ma:indexed="true" ma:internalName="MediaServiceObjectDetectorVersions" ma:readOnly="true">
      <xsd:simpleType>
        <xsd:restriction base="dms:Text"/>
      </xsd:simpleType>
    </xsd:element>
    <xsd:element name="MediaServiceLocation" ma:index="39" nillable="true" ma:displayName="Location" ma:indexed="true" ma:internalName="MediaServiceLocation" ma:readOnly="true">
      <xsd:simpleType>
        <xsd:restriction base="dms:Text"/>
      </xsd:simpleType>
    </xsd:element>
    <xsd:element name="MediaServiceSearchProperties" ma:index="4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7335fdf-bbe0-4734-bd38-c069e24aa51c" elementFormDefault="qualified">
    <xsd:import namespace="http://schemas.microsoft.com/office/2006/documentManagement/types"/>
    <xsd:import namespace="http://schemas.microsoft.com/office/infopath/2007/PartnerControls"/>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CurriculumSubject xmlns="c0d8ff7c-557b-4c45-87cd-805a5611e674">Curriculum</CurriculumSubject>
    <h4ee7a518c8d491bb55691f6c5ea8faa xmlns="c0d8ff7c-557b-4c45-87cd-805a5611e674">
      <Terms xmlns="http://schemas.microsoft.com/office/infopath/2007/PartnerControls"/>
    </h4ee7a518c8d491bb55691f6c5ea8faa>
    <n425d9c5c1af48c486cb7c4711056e28 xmlns="c0d8ff7c-557b-4c45-87cd-805a5611e674">
      <Terms xmlns="http://schemas.microsoft.com/office/infopath/2007/PartnerControls"/>
    </n425d9c5c1af48c486cb7c4711056e28>
    <KS xmlns="c0d8ff7c-557b-4c45-87cd-805a5611e674" xsi:nil="true"/>
    <Year xmlns="c0d8ff7c-557b-4c45-87cd-805a5611e674" xsi:nil="true"/>
    <Lesson xmlns="c0d8ff7c-557b-4c45-87cd-805a5611e674" xsi:nil="true"/>
    <h4bb76aad4b541aa9e2e9eb5d73b9be4 xmlns="c0d8ff7c-557b-4c45-87cd-805a5611e674">
      <Terms xmlns="http://schemas.microsoft.com/office/infopath/2007/PartnerControls"/>
    </h4bb76aad4b541aa9e2e9eb5d73b9be4>
    <CustomTags xmlns="c0d8ff7c-557b-4c45-87cd-805a5611e674" xsi:nil="true"/>
    <PersonalIdentificationData xmlns="c0d8ff7c-557b-4c45-87cd-805a5611e674" xsi:nil="true"/>
    <e39f48d0431a464cb420aef00cce5c09 xmlns="c0d8ff7c-557b-4c45-87cd-805a5611e674">
      <Terms xmlns="http://schemas.microsoft.com/office/infopath/2007/PartnerControls"/>
    </e39f48d0431a464cb420aef00cce5c09>
    <lcf76f155ced4ddcb4097134ff3c332f xmlns="446e3c9c-8fea-4e79-982f-3eed6f91ba3d">
      <Terms xmlns="http://schemas.microsoft.com/office/infopath/2007/PartnerControls"/>
    </lcf76f155ced4ddcb4097134ff3c332f>
    <TaxCatchAll xmlns="c0d8ff7c-557b-4c45-87cd-805a5611e674" xsi:nil="true"/>
    <c9f2e0e270a7437190cbf9d7d7629f43 xmlns="c0d8ff7c-557b-4c45-87cd-805a5611e674">
      <Terms xmlns="http://schemas.microsoft.com/office/infopath/2007/PartnerControls"/>
    </c9f2e0e270a7437190cbf9d7d7629f43>
  </documentManagement>
</p:properties>
</file>

<file path=customXml/itemProps1.xml><?xml version="1.0" encoding="utf-8"?>
<ds:datastoreItem xmlns:ds="http://schemas.openxmlformats.org/officeDocument/2006/customXml" ds:itemID="{5CB2A346-15F2-430B-98CA-5A2DDB36B54D}">
  <ds:schemaRefs>
    <ds:schemaRef ds:uri="07335fdf-bbe0-4734-bd38-c069e24aa51c"/>
    <ds:schemaRef ds:uri="446e3c9c-8fea-4e79-982f-3eed6f91ba3d"/>
    <ds:schemaRef ds:uri="c0d8ff7c-557b-4c45-87cd-805a5611e67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10856AA-382D-4E1E-8E6D-AFFA8E0191B3}">
  <ds:schemaRefs>
    <ds:schemaRef ds:uri="http://schemas.microsoft.com/sharepoint/v3/contenttype/forms"/>
  </ds:schemaRefs>
</ds:datastoreItem>
</file>

<file path=customXml/itemProps3.xml><?xml version="1.0" encoding="utf-8"?>
<ds:datastoreItem xmlns:ds="http://schemas.openxmlformats.org/officeDocument/2006/customXml" ds:itemID="{5F25E404-403A-4FA4-864F-6283E6EBB514}">
  <ds:schemaRefs>
    <ds:schemaRef ds:uri="http://purl.org/dc/dcmitype/"/>
    <ds:schemaRef ds:uri="http://schemas.microsoft.com/office/2006/documentManagement/types"/>
    <ds:schemaRef ds:uri="446e3c9c-8fea-4e79-982f-3eed6f91ba3d"/>
    <ds:schemaRef ds:uri="http://purl.org/dc/elements/1.1/"/>
    <ds:schemaRef ds:uri="http://www.w3.org/XML/1998/namespace"/>
    <ds:schemaRef ds:uri="http://schemas.openxmlformats.org/package/2006/metadata/core-properties"/>
    <ds:schemaRef ds:uri="http://purl.org/dc/terms/"/>
    <ds:schemaRef ds:uri="c0d8ff7c-557b-4c45-87cd-805a5611e674"/>
    <ds:schemaRef ds:uri="http://schemas.microsoft.com/office/infopath/2007/PartnerControls"/>
    <ds:schemaRef ds:uri="07335fdf-bbe0-4734-bd38-c069e24aa51c"/>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0</TotalTime>
  <Words>1648</Words>
  <Application>Microsoft Office PowerPoint</Application>
  <PresentationFormat>On-screen Show (4:3)</PresentationFormat>
  <Paragraphs>164</Paragraphs>
  <Slides>19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Arial</vt:lpstr>
      <vt:lpstr>Calibri</vt:lpstr>
      <vt:lpstr>Century Gothic</vt:lpstr>
      <vt:lpstr>Office Theme</vt:lpstr>
      <vt:lpstr>Assessment at Halstow</vt:lpstr>
      <vt:lpstr>Why Do We Assess Children?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Samantha Rowe</cp:lastModifiedBy>
  <cp:revision>3</cp:revision>
  <dcterms:created xsi:type="dcterms:W3CDTF">2013-01-27T09:14:16Z</dcterms:created>
  <dcterms:modified xsi:type="dcterms:W3CDTF">2025-10-25T11:53:27Z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taff_x0020_Category">
    <vt:lpwstr/>
  </property>
  <property fmtid="{D5CDD505-2E9C-101B-9397-08002B2CF9AE}" pid="3" name="Staff Category">
    <vt:lpwstr/>
  </property>
  <property fmtid="{D5CDD505-2E9C-101B-9397-08002B2CF9AE}" pid="4" name="Topic">
    <vt:lpwstr/>
  </property>
  <property fmtid="{D5CDD505-2E9C-101B-9397-08002B2CF9AE}" pid="5" name="ExamBoard">
    <vt:lpwstr/>
  </property>
  <property fmtid="{D5CDD505-2E9C-101B-9397-08002B2CF9AE}" pid="6" name="MediaServiceImageTags">
    <vt:lpwstr/>
  </property>
  <property fmtid="{D5CDD505-2E9C-101B-9397-08002B2CF9AE}" pid="7" name="ContentTypeId">
    <vt:lpwstr>0x01010064C29F2548A828498C3A43D2D33D1FA6</vt:lpwstr>
  </property>
  <property fmtid="{D5CDD505-2E9C-101B-9397-08002B2CF9AE}" pid="8" name="Week">
    <vt:lpwstr/>
  </property>
  <property fmtid="{D5CDD505-2E9C-101B-9397-08002B2CF9AE}" pid="9" name="Term">
    <vt:lpwstr/>
  </property>
</Properties>
</file>