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69" r:id="rId6"/>
    <p:sldId id="272" r:id="rId7"/>
    <p:sldId id="276" r:id="rId8"/>
    <p:sldId id="275" r:id="rId9"/>
    <p:sldId id="278" r:id="rId10"/>
    <p:sldId id="279" r:id="rId11"/>
    <p:sldId id="280" r:id="rId12"/>
    <p:sldId id="281" r:id="rId13"/>
    <p:sldId id="28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FAE3B1-DEEF-4E89-AF7A-7838939279B9}">
          <p14:sldIdLst>
            <p14:sldId id="257"/>
            <p14:sldId id="269"/>
            <p14:sldId id="272"/>
            <p14:sldId id="276"/>
          </p14:sldIdLst>
        </p14:section>
        <p14:section name="Untitled Section" id="{8A2C553A-469D-4B20-AE00-E98CF30ADF4B}">
          <p14:sldIdLst>
            <p14:sldId id="275"/>
            <p14:sldId id="278"/>
            <p14:sldId id="279"/>
            <p14:sldId id="280"/>
            <p14:sldId id="281"/>
            <p14:sldId id="282"/>
            <p14:sldId id="28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3725" autoAdjust="0"/>
  </p:normalViewPr>
  <p:slideViewPr>
    <p:cSldViewPr snapToGrid="0">
      <p:cViewPr varScale="1">
        <p:scale>
          <a:sx n="61" d="100"/>
          <a:sy n="61" d="100"/>
        </p:scale>
        <p:origin x="152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Bunzl" userId="d46ce8dd-6135-46a2-b0da-d613f8197ef0" providerId="ADAL" clId="{F3064D8B-F12D-460F-86AB-A8543EB258BD}"/>
    <pc:docChg chg="modSld">
      <pc:chgData name="Alex Bunzl" userId="d46ce8dd-6135-46a2-b0da-d613f8197ef0" providerId="ADAL" clId="{F3064D8B-F12D-460F-86AB-A8543EB258BD}" dt="2025-03-17T16:30:21.133" v="78" actId="20577"/>
      <pc:docMkLst>
        <pc:docMk/>
      </pc:docMkLst>
      <pc:sldChg chg="modNotesTx">
        <pc:chgData name="Alex Bunzl" userId="d46ce8dd-6135-46a2-b0da-d613f8197ef0" providerId="ADAL" clId="{F3064D8B-F12D-460F-86AB-A8543EB258BD}" dt="2025-03-17T16:30:21.133" v="78" actId="20577"/>
        <pc:sldMkLst>
          <pc:docMk/>
          <pc:sldMk cId="472658184" sldId="272"/>
        </pc:sldMkLst>
      </pc:sldChg>
      <pc:sldChg chg="modNotesTx">
        <pc:chgData name="Alex Bunzl" userId="d46ce8dd-6135-46a2-b0da-d613f8197ef0" providerId="ADAL" clId="{F3064D8B-F12D-460F-86AB-A8543EB258BD}" dt="2025-03-15T18:51:04.566" v="35" actId="20577"/>
        <pc:sldMkLst>
          <pc:docMk/>
          <pc:sldMk cId="1394953771" sldId="27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3B4946-F28B-4741-902F-3491C24C415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1709931-97E7-457A-BC6B-5EC07AE2A2DE}">
      <dgm:prSet/>
      <dgm:spPr/>
      <dgm:t>
        <a:bodyPr/>
        <a:lstStyle/>
        <a:p>
          <a:r>
            <a:rPr lang="en-GB" b="0" dirty="0"/>
            <a:t>How we teach phonics at Halstow </a:t>
          </a:r>
        </a:p>
        <a:p>
          <a:r>
            <a:rPr lang="en-GB" b="0" dirty="0"/>
            <a:t>– Little Wandle</a:t>
          </a:r>
          <a:endParaRPr lang="en-US" b="0" dirty="0"/>
        </a:p>
      </dgm:t>
    </dgm:pt>
    <dgm:pt modelId="{DC556413-19D3-47F8-8C56-2E87D1AE4BF4}" type="parTrans" cxnId="{BE5C83A9-C251-4034-AB71-DCACD9374AB3}">
      <dgm:prSet/>
      <dgm:spPr/>
      <dgm:t>
        <a:bodyPr/>
        <a:lstStyle/>
        <a:p>
          <a:endParaRPr lang="en-US"/>
        </a:p>
      </dgm:t>
    </dgm:pt>
    <dgm:pt modelId="{EE249417-03C6-408B-9C58-3A1B0AB820D2}" type="sibTrans" cxnId="{BE5C83A9-C251-4034-AB71-DCACD9374AB3}">
      <dgm:prSet/>
      <dgm:spPr/>
      <dgm:t>
        <a:bodyPr/>
        <a:lstStyle/>
        <a:p>
          <a:endParaRPr lang="en-US"/>
        </a:p>
      </dgm:t>
    </dgm:pt>
    <dgm:pt modelId="{C367FB88-1E2C-4C72-9247-13F4017E3DFB}">
      <dgm:prSet/>
      <dgm:spPr/>
      <dgm:t>
        <a:bodyPr/>
        <a:lstStyle/>
        <a:p>
          <a:r>
            <a:rPr lang="en-US" dirty="0"/>
            <a:t>The Phonics Screening Check </a:t>
          </a:r>
        </a:p>
      </dgm:t>
    </dgm:pt>
    <dgm:pt modelId="{6D25FB64-32F3-48F7-BEFE-755B09C56404}" type="parTrans" cxnId="{5C02CD31-56B8-4457-B47C-905055CC9A9C}">
      <dgm:prSet/>
      <dgm:spPr/>
      <dgm:t>
        <a:bodyPr/>
        <a:lstStyle/>
        <a:p>
          <a:endParaRPr lang="en-US"/>
        </a:p>
      </dgm:t>
    </dgm:pt>
    <dgm:pt modelId="{710C2CD0-1F39-45FD-AFBC-B14143DD5DFB}" type="sibTrans" cxnId="{5C02CD31-56B8-4457-B47C-905055CC9A9C}">
      <dgm:prSet/>
      <dgm:spPr/>
      <dgm:t>
        <a:bodyPr/>
        <a:lstStyle/>
        <a:p>
          <a:endParaRPr lang="en-US"/>
        </a:p>
      </dgm:t>
    </dgm:pt>
    <dgm:pt modelId="{8CA8EE4B-0889-48B9-9CAD-0AF7D816B741}">
      <dgm:prSet/>
      <dgm:spPr/>
      <dgm:t>
        <a:bodyPr/>
        <a:lstStyle/>
        <a:p>
          <a:r>
            <a:rPr lang="en-GB" dirty="0"/>
            <a:t>How parents can support children with their phonics learning</a:t>
          </a:r>
        </a:p>
      </dgm:t>
    </dgm:pt>
    <dgm:pt modelId="{1CBEE499-E1CC-46BA-8C76-A70B220C52CA}" type="parTrans" cxnId="{62E8B868-28AD-4FF0-A29A-12F6C36242C0}">
      <dgm:prSet/>
      <dgm:spPr/>
      <dgm:t>
        <a:bodyPr/>
        <a:lstStyle/>
        <a:p>
          <a:endParaRPr lang="en-GB"/>
        </a:p>
      </dgm:t>
    </dgm:pt>
    <dgm:pt modelId="{35D10A83-6CB3-4C06-A588-EB182933555E}" type="sibTrans" cxnId="{62E8B868-28AD-4FF0-A29A-12F6C36242C0}">
      <dgm:prSet/>
      <dgm:spPr/>
      <dgm:t>
        <a:bodyPr/>
        <a:lstStyle/>
        <a:p>
          <a:endParaRPr lang="en-GB"/>
        </a:p>
      </dgm:t>
    </dgm:pt>
    <dgm:pt modelId="{0B6DD7C6-8685-45B1-AA6C-654C245FD857}" type="pres">
      <dgm:prSet presAssocID="{813B4946-F28B-4741-902F-3491C24C4150}" presName="outerComposite" presStyleCnt="0">
        <dgm:presLayoutVars>
          <dgm:chMax val="5"/>
          <dgm:dir/>
          <dgm:resizeHandles val="exact"/>
        </dgm:presLayoutVars>
      </dgm:prSet>
      <dgm:spPr/>
    </dgm:pt>
    <dgm:pt modelId="{CD3858EA-A3F1-4384-8405-F3C76DA7551A}" type="pres">
      <dgm:prSet presAssocID="{813B4946-F28B-4741-902F-3491C24C4150}" presName="dummyMaxCanvas" presStyleCnt="0">
        <dgm:presLayoutVars/>
      </dgm:prSet>
      <dgm:spPr/>
    </dgm:pt>
    <dgm:pt modelId="{F95AF4AC-CBEB-475B-ADD1-28F4B57512F0}" type="pres">
      <dgm:prSet presAssocID="{813B4946-F28B-4741-902F-3491C24C4150}" presName="ThreeNodes_1" presStyleLbl="node1" presStyleIdx="0" presStyleCnt="3">
        <dgm:presLayoutVars>
          <dgm:bulletEnabled val="1"/>
        </dgm:presLayoutVars>
      </dgm:prSet>
      <dgm:spPr/>
    </dgm:pt>
    <dgm:pt modelId="{3C804A6C-9B41-42D7-9145-9F1ADC168770}" type="pres">
      <dgm:prSet presAssocID="{813B4946-F28B-4741-902F-3491C24C4150}" presName="ThreeNodes_2" presStyleLbl="node1" presStyleIdx="1" presStyleCnt="3">
        <dgm:presLayoutVars>
          <dgm:bulletEnabled val="1"/>
        </dgm:presLayoutVars>
      </dgm:prSet>
      <dgm:spPr/>
    </dgm:pt>
    <dgm:pt modelId="{6CCD0B01-5601-42B8-84AA-C6869753C512}" type="pres">
      <dgm:prSet presAssocID="{813B4946-F28B-4741-902F-3491C24C4150}" presName="ThreeNodes_3" presStyleLbl="node1" presStyleIdx="2" presStyleCnt="3">
        <dgm:presLayoutVars>
          <dgm:bulletEnabled val="1"/>
        </dgm:presLayoutVars>
      </dgm:prSet>
      <dgm:spPr/>
    </dgm:pt>
    <dgm:pt modelId="{9D8EDA0B-3A62-4168-B6F1-44CF5AFC46E2}" type="pres">
      <dgm:prSet presAssocID="{813B4946-F28B-4741-902F-3491C24C4150}" presName="ThreeConn_1-2" presStyleLbl="fgAccFollowNode1" presStyleIdx="0" presStyleCnt="2">
        <dgm:presLayoutVars>
          <dgm:bulletEnabled val="1"/>
        </dgm:presLayoutVars>
      </dgm:prSet>
      <dgm:spPr/>
    </dgm:pt>
    <dgm:pt modelId="{C65532BA-872A-48C6-9768-6ECE845DBFFB}" type="pres">
      <dgm:prSet presAssocID="{813B4946-F28B-4741-902F-3491C24C4150}" presName="ThreeConn_2-3" presStyleLbl="fgAccFollowNode1" presStyleIdx="1" presStyleCnt="2">
        <dgm:presLayoutVars>
          <dgm:bulletEnabled val="1"/>
        </dgm:presLayoutVars>
      </dgm:prSet>
      <dgm:spPr/>
    </dgm:pt>
    <dgm:pt modelId="{588C89D7-FBB7-4898-B769-1F17B029503F}" type="pres">
      <dgm:prSet presAssocID="{813B4946-F28B-4741-902F-3491C24C4150}" presName="ThreeNodes_1_text" presStyleLbl="node1" presStyleIdx="2" presStyleCnt="3">
        <dgm:presLayoutVars>
          <dgm:bulletEnabled val="1"/>
        </dgm:presLayoutVars>
      </dgm:prSet>
      <dgm:spPr/>
    </dgm:pt>
    <dgm:pt modelId="{129FA261-773F-418C-A4FC-9857D6E06B5C}" type="pres">
      <dgm:prSet presAssocID="{813B4946-F28B-4741-902F-3491C24C4150}" presName="ThreeNodes_2_text" presStyleLbl="node1" presStyleIdx="2" presStyleCnt="3">
        <dgm:presLayoutVars>
          <dgm:bulletEnabled val="1"/>
        </dgm:presLayoutVars>
      </dgm:prSet>
      <dgm:spPr/>
    </dgm:pt>
    <dgm:pt modelId="{64F777C9-E51E-43ED-81E7-DBF188420E62}" type="pres">
      <dgm:prSet presAssocID="{813B4946-F28B-4741-902F-3491C24C4150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C02CD31-56B8-4457-B47C-905055CC9A9C}" srcId="{813B4946-F28B-4741-902F-3491C24C4150}" destId="{C367FB88-1E2C-4C72-9247-13F4017E3DFB}" srcOrd="1" destOrd="0" parTransId="{6D25FB64-32F3-48F7-BEFE-755B09C56404}" sibTransId="{710C2CD0-1F39-45FD-AFBC-B14143DD5DFB}"/>
    <dgm:cxn modelId="{6FD81B67-A2BA-49A3-8D3F-8DD3A74E9593}" type="presOf" srcId="{8CA8EE4B-0889-48B9-9CAD-0AF7D816B741}" destId="{6CCD0B01-5601-42B8-84AA-C6869753C512}" srcOrd="0" destOrd="0" presId="urn:microsoft.com/office/officeart/2005/8/layout/vProcess5"/>
    <dgm:cxn modelId="{62E8B868-28AD-4FF0-A29A-12F6C36242C0}" srcId="{813B4946-F28B-4741-902F-3491C24C4150}" destId="{8CA8EE4B-0889-48B9-9CAD-0AF7D816B741}" srcOrd="2" destOrd="0" parTransId="{1CBEE499-E1CC-46BA-8C76-A70B220C52CA}" sibTransId="{35D10A83-6CB3-4C06-A588-EB182933555E}"/>
    <dgm:cxn modelId="{9067CC58-6E23-4DB6-9566-8F8000D2B608}" type="presOf" srcId="{8CA8EE4B-0889-48B9-9CAD-0AF7D816B741}" destId="{64F777C9-E51E-43ED-81E7-DBF188420E62}" srcOrd="1" destOrd="0" presId="urn:microsoft.com/office/officeart/2005/8/layout/vProcess5"/>
    <dgm:cxn modelId="{91BFEF5A-771C-4348-BDE9-CD1ACC895464}" type="presOf" srcId="{EE249417-03C6-408B-9C58-3A1B0AB820D2}" destId="{9D8EDA0B-3A62-4168-B6F1-44CF5AFC46E2}" srcOrd="0" destOrd="0" presId="urn:microsoft.com/office/officeart/2005/8/layout/vProcess5"/>
    <dgm:cxn modelId="{A19CAE8E-00F5-4FDB-A90E-52B40FE0F54F}" type="presOf" srcId="{C367FB88-1E2C-4C72-9247-13F4017E3DFB}" destId="{129FA261-773F-418C-A4FC-9857D6E06B5C}" srcOrd="1" destOrd="0" presId="urn:microsoft.com/office/officeart/2005/8/layout/vProcess5"/>
    <dgm:cxn modelId="{BE5C83A9-C251-4034-AB71-DCACD9374AB3}" srcId="{813B4946-F28B-4741-902F-3491C24C4150}" destId="{B1709931-97E7-457A-BC6B-5EC07AE2A2DE}" srcOrd="0" destOrd="0" parTransId="{DC556413-19D3-47F8-8C56-2E87D1AE4BF4}" sibTransId="{EE249417-03C6-408B-9C58-3A1B0AB820D2}"/>
    <dgm:cxn modelId="{220372BA-0A9C-48FC-94A3-66F651B12062}" type="presOf" srcId="{B1709931-97E7-457A-BC6B-5EC07AE2A2DE}" destId="{F95AF4AC-CBEB-475B-ADD1-28F4B57512F0}" srcOrd="0" destOrd="0" presId="urn:microsoft.com/office/officeart/2005/8/layout/vProcess5"/>
    <dgm:cxn modelId="{BCAA23C6-0131-4C4C-87E6-31694BF7C111}" type="presOf" srcId="{710C2CD0-1F39-45FD-AFBC-B14143DD5DFB}" destId="{C65532BA-872A-48C6-9768-6ECE845DBFFB}" srcOrd="0" destOrd="0" presId="urn:microsoft.com/office/officeart/2005/8/layout/vProcess5"/>
    <dgm:cxn modelId="{89611DCE-E84A-424F-948E-80E2B544DC81}" type="presOf" srcId="{813B4946-F28B-4741-902F-3491C24C4150}" destId="{0B6DD7C6-8685-45B1-AA6C-654C245FD857}" srcOrd="0" destOrd="0" presId="urn:microsoft.com/office/officeart/2005/8/layout/vProcess5"/>
    <dgm:cxn modelId="{12EE87D0-F0CA-41E8-B6E6-6BD318173534}" type="presOf" srcId="{B1709931-97E7-457A-BC6B-5EC07AE2A2DE}" destId="{588C89D7-FBB7-4898-B769-1F17B029503F}" srcOrd="1" destOrd="0" presId="urn:microsoft.com/office/officeart/2005/8/layout/vProcess5"/>
    <dgm:cxn modelId="{E8FC6CE8-8D01-4F87-82BE-D17E9FC43CE2}" type="presOf" srcId="{C367FB88-1E2C-4C72-9247-13F4017E3DFB}" destId="{3C804A6C-9B41-42D7-9145-9F1ADC168770}" srcOrd="0" destOrd="0" presId="urn:microsoft.com/office/officeart/2005/8/layout/vProcess5"/>
    <dgm:cxn modelId="{97F81050-0E8F-40A8-8CC4-75DCE9F02026}" type="presParOf" srcId="{0B6DD7C6-8685-45B1-AA6C-654C245FD857}" destId="{CD3858EA-A3F1-4384-8405-F3C76DA7551A}" srcOrd="0" destOrd="0" presId="urn:microsoft.com/office/officeart/2005/8/layout/vProcess5"/>
    <dgm:cxn modelId="{4F1150E1-FE85-49CB-878F-F5C840368EEC}" type="presParOf" srcId="{0B6DD7C6-8685-45B1-AA6C-654C245FD857}" destId="{F95AF4AC-CBEB-475B-ADD1-28F4B57512F0}" srcOrd="1" destOrd="0" presId="urn:microsoft.com/office/officeart/2005/8/layout/vProcess5"/>
    <dgm:cxn modelId="{C7F8BB4B-31A4-47DF-B0AA-ED76A916209A}" type="presParOf" srcId="{0B6DD7C6-8685-45B1-AA6C-654C245FD857}" destId="{3C804A6C-9B41-42D7-9145-9F1ADC168770}" srcOrd="2" destOrd="0" presId="urn:microsoft.com/office/officeart/2005/8/layout/vProcess5"/>
    <dgm:cxn modelId="{29E888E1-65B6-4720-8567-672CFF3420B9}" type="presParOf" srcId="{0B6DD7C6-8685-45B1-AA6C-654C245FD857}" destId="{6CCD0B01-5601-42B8-84AA-C6869753C512}" srcOrd="3" destOrd="0" presId="urn:microsoft.com/office/officeart/2005/8/layout/vProcess5"/>
    <dgm:cxn modelId="{EE1CC765-DDAF-419B-B72E-3241F813FEA9}" type="presParOf" srcId="{0B6DD7C6-8685-45B1-AA6C-654C245FD857}" destId="{9D8EDA0B-3A62-4168-B6F1-44CF5AFC46E2}" srcOrd="4" destOrd="0" presId="urn:microsoft.com/office/officeart/2005/8/layout/vProcess5"/>
    <dgm:cxn modelId="{C5A4264E-935A-468F-9C3D-524A6C3325F6}" type="presParOf" srcId="{0B6DD7C6-8685-45B1-AA6C-654C245FD857}" destId="{C65532BA-872A-48C6-9768-6ECE845DBFFB}" srcOrd="5" destOrd="0" presId="urn:microsoft.com/office/officeart/2005/8/layout/vProcess5"/>
    <dgm:cxn modelId="{4D30C307-D24E-4700-BB05-8E2A1299042C}" type="presParOf" srcId="{0B6DD7C6-8685-45B1-AA6C-654C245FD857}" destId="{588C89D7-FBB7-4898-B769-1F17B029503F}" srcOrd="6" destOrd="0" presId="urn:microsoft.com/office/officeart/2005/8/layout/vProcess5"/>
    <dgm:cxn modelId="{03389103-E4B2-4569-9FF8-677A2E7FDA54}" type="presParOf" srcId="{0B6DD7C6-8685-45B1-AA6C-654C245FD857}" destId="{129FA261-773F-418C-A4FC-9857D6E06B5C}" srcOrd="7" destOrd="0" presId="urn:microsoft.com/office/officeart/2005/8/layout/vProcess5"/>
    <dgm:cxn modelId="{82653CBE-BE79-4AF5-BC25-D4B12CA22762}" type="presParOf" srcId="{0B6DD7C6-8685-45B1-AA6C-654C245FD857}" destId="{64F777C9-E51E-43ED-81E7-DBF188420E6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92ECF5-4DB2-4FC3-89F5-9DA4329B76F0}" type="doc">
      <dgm:prSet loTypeId="urn:microsoft.com/office/officeart/2005/8/layout/defaul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5C8DA4CE-C4B1-4A39-895A-5987D9C7C96F}">
      <dgm:prSet phldrT="[Text]"/>
      <dgm:spPr/>
      <dgm:t>
        <a:bodyPr/>
        <a:lstStyle/>
        <a:p>
          <a:r>
            <a:rPr lang="en-GB" dirty="0"/>
            <a:t>Phoneme</a:t>
          </a:r>
        </a:p>
      </dgm:t>
    </dgm:pt>
    <dgm:pt modelId="{34B31CAD-7969-4932-8484-4B6A21A190E1}" type="parTrans" cxnId="{D2C8B055-4CEA-489E-B647-49A5A77E373A}">
      <dgm:prSet/>
      <dgm:spPr/>
      <dgm:t>
        <a:bodyPr/>
        <a:lstStyle/>
        <a:p>
          <a:endParaRPr lang="en-GB"/>
        </a:p>
      </dgm:t>
    </dgm:pt>
    <dgm:pt modelId="{4A4AE4D8-018C-4A37-A066-F42408E85A13}" type="sibTrans" cxnId="{D2C8B055-4CEA-489E-B647-49A5A77E373A}">
      <dgm:prSet/>
      <dgm:spPr/>
      <dgm:t>
        <a:bodyPr/>
        <a:lstStyle/>
        <a:p>
          <a:endParaRPr lang="en-GB"/>
        </a:p>
      </dgm:t>
    </dgm:pt>
    <dgm:pt modelId="{508F6198-1469-413D-8D5C-5DCECF229B81}">
      <dgm:prSet phldrT="[Text]"/>
      <dgm:spPr/>
      <dgm:t>
        <a:bodyPr/>
        <a:lstStyle/>
        <a:p>
          <a:r>
            <a:rPr lang="en-GB" dirty="0"/>
            <a:t>Grapheme</a:t>
          </a:r>
        </a:p>
      </dgm:t>
    </dgm:pt>
    <dgm:pt modelId="{AFA1BEDF-D3F8-4369-A5BB-503087805AF8}" type="parTrans" cxnId="{FC5343E3-3B20-43B0-8E38-A2B3EA8FBAB9}">
      <dgm:prSet/>
      <dgm:spPr/>
      <dgm:t>
        <a:bodyPr/>
        <a:lstStyle/>
        <a:p>
          <a:endParaRPr lang="en-GB"/>
        </a:p>
      </dgm:t>
    </dgm:pt>
    <dgm:pt modelId="{42A10D09-9572-42E0-8309-BC5874A5F715}" type="sibTrans" cxnId="{FC5343E3-3B20-43B0-8E38-A2B3EA8FBAB9}">
      <dgm:prSet/>
      <dgm:spPr/>
      <dgm:t>
        <a:bodyPr/>
        <a:lstStyle/>
        <a:p>
          <a:endParaRPr lang="en-GB"/>
        </a:p>
      </dgm:t>
    </dgm:pt>
    <dgm:pt modelId="{600DA295-03C9-4A04-A57D-2E837296EBB2}">
      <dgm:prSet phldrT="[Text]"/>
      <dgm:spPr/>
      <dgm:t>
        <a:bodyPr/>
        <a:lstStyle/>
        <a:p>
          <a:r>
            <a:rPr lang="en-GB" dirty="0"/>
            <a:t>Digraph</a:t>
          </a:r>
        </a:p>
      </dgm:t>
    </dgm:pt>
    <dgm:pt modelId="{87D92A79-D082-40C2-9396-996C4DE144BB}" type="parTrans" cxnId="{BACC1F1B-4D83-4B18-90EF-4646300986F7}">
      <dgm:prSet/>
      <dgm:spPr/>
      <dgm:t>
        <a:bodyPr/>
        <a:lstStyle/>
        <a:p>
          <a:endParaRPr lang="en-GB"/>
        </a:p>
      </dgm:t>
    </dgm:pt>
    <dgm:pt modelId="{06AED164-69F9-4FE4-AE61-813C1DA0B770}" type="sibTrans" cxnId="{BACC1F1B-4D83-4B18-90EF-4646300986F7}">
      <dgm:prSet/>
      <dgm:spPr/>
      <dgm:t>
        <a:bodyPr/>
        <a:lstStyle/>
        <a:p>
          <a:endParaRPr lang="en-GB"/>
        </a:p>
      </dgm:t>
    </dgm:pt>
    <dgm:pt modelId="{FF084143-C553-40E1-9088-4E404AE2329D}">
      <dgm:prSet phldrT="[Text]"/>
      <dgm:spPr/>
      <dgm:t>
        <a:bodyPr/>
        <a:lstStyle/>
        <a:p>
          <a:r>
            <a:rPr lang="en-GB" dirty="0"/>
            <a:t>Blend</a:t>
          </a:r>
        </a:p>
      </dgm:t>
    </dgm:pt>
    <dgm:pt modelId="{D8FB0574-BDF6-4EF4-B0E5-81F86AF65E3A}" type="parTrans" cxnId="{739D24AF-377C-48F5-9949-1F5FCD2393AB}">
      <dgm:prSet/>
      <dgm:spPr/>
      <dgm:t>
        <a:bodyPr/>
        <a:lstStyle/>
        <a:p>
          <a:endParaRPr lang="en-GB"/>
        </a:p>
      </dgm:t>
    </dgm:pt>
    <dgm:pt modelId="{50A44FFE-0DC9-44A3-B727-7FA503F9CFF9}" type="sibTrans" cxnId="{739D24AF-377C-48F5-9949-1F5FCD2393AB}">
      <dgm:prSet/>
      <dgm:spPr/>
      <dgm:t>
        <a:bodyPr/>
        <a:lstStyle/>
        <a:p>
          <a:endParaRPr lang="en-GB"/>
        </a:p>
      </dgm:t>
    </dgm:pt>
    <dgm:pt modelId="{908F564D-8908-4D5A-ABF5-376B252FC2AA}">
      <dgm:prSet/>
      <dgm:spPr/>
      <dgm:t>
        <a:bodyPr/>
        <a:lstStyle/>
        <a:p>
          <a:r>
            <a:rPr lang="en-GB" dirty="0"/>
            <a:t>Trigraph</a:t>
          </a:r>
        </a:p>
      </dgm:t>
    </dgm:pt>
    <dgm:pt modelId="{307FD7FF-E7C3-4643-8211-3294A10CC8A5}" type="parTrans" cxnId="{AC6C5FEE-8ACC-4927-80F8-B875E1D60812}">
      <dgm:prSet/>
      <dgm:spPr/>
      <dgm:t>
        <a:bodyPr/>
        <a:lstStyle/>
        <a:p>
          <a:endParaRPr lang="en-GB"/>
        </a:p>
      </dgm:t>
    </dgm:pt>
    <dgm:pt modelId="{00E0886D-AE36-4E1A-8467-B1779A0DCC16}" type="sibTrans" cxnId="{AC6C5FEE-8ACC-4927-80F8-B875E1D60812}">
      <dgm:prSet/>
      <dgm:spPr/>
      <dgm:t>
        <a:bodyPr/>
        <a:lstStyle/>
        <a:p>
          <a:endParaRPr lang="en-GB"/>
        </a:p>
      </dgm:t>
    </dgm:pt>
    <dgm:pt modelId="{512D1F38-5E7E-4ADD-863D-BA15BA4EF7D3}">
      <dgm:prSet/>
      <dgm:spPr/>
      <dgm:t>
        <a:bodyPr/>
        <a:lstStyle/>
        <a:p>
          <a:r>
            <a:rPr lang="en-GB" dirty="0"/>
            <a:t>Split Digraph</a:t>
          </a:r>
        </a:p>
      </dgm:t>
    </dgm:pt>
    <dgm:pt modelId="{22D9EBA3-FFA0-42C4-96B5-3A0556253821}" type="parTrans" cxnId="{EA7E1321-DBD7-4646-857B-62BF063095E6}">
      <dgm:prSet/>
      <dgm:spPr/>
      <dgm:t>
        <a:bodyPr/>
        <a:lstStyle/>
        <a:p>
          <a:endParaRPr lang="en-GB"/>
        </a:p>
      </dgm:t>
    </dgm:pt>
    <dgm:pt modelId="{4A723664-EF87-4FA8-83D5-C6FB2F2BB691}" type="sibTrans" cxnId="{EA7E1321-DBD7-4646-857B-62BF063095E6}">
      <dgm:prSet/>
      <dgm:spPr/>
      <dgm:t>
        <a:bodyPr/>
        <a:lstStyle/>
        <a:p>
          <a:endParaRPr lang="en-GB"/>
        </a:p>
      </dgm:t>
    </dgm:pt>
    <dgm:pt modelId="{234D2577-71D2-4C0F-B94A-E3954BAC7AAD}">
      <dgm:prSet/>
      <dgm:spPr/>
      <dgm:t>
        <a:bodyPr/>
        <a:lstStyle/>
        <a:p>
          <a:r>
            <a:rPr lang="en-GB" dirty="0"/>
            <a:t>Segment</a:t>
          </a:r>
        </a:p>
      </dgm:t>
    </dgm:pt>
    <dgm:pt modelId="{642E70D7-0601-4EE4-82B1-85EC34F7E7F9}" type="parTrans" cxnId="{2A37159A-854B-4467-B792-CD22AAEE2668}">
      <dgm:prSet/>
      <dgm:spPr/>
      <dgm:t>
        <a:bodyPr/>
        <a:lstStyle/>
        <a:p>
          <a:endParaRPr lang="en-GB"/>
        </a:p>
      </dgm:t>
    </dgm:pt>
    <dgm:pt modelId="{33751B29-8873-4FBF-BC9E-2D1CCC02C424}" type="sibTrans" cxnId="{2A37159A-854B-4467-B792-CD22AAEE2668}">
      <dgm:prSet/>
      <dgm:spPr/>
      <dgm:t>
        <a:bodyPr/>
        <a:lstStyle/>
        <a:p>
          <a:endParaRPr lang="en-GB"/>
        </a:p>
      </dgm:t>
    </dgm:pt>
    <dgm:pt modelId="{C4F731B1-8674-46E7-9165-B22407DC2EAC}">
      <dgm:prSet/>
      <dgm:spPr/>
      <dgm:t>
        <a:bodyPr/>
        <a:lstStyle/>
        <a:p>
          <a:r>
            <a:rPr lang="en-GB" dirty="0"/>
            <a:t>Tricky Words</a:t>
          </a:r>
        </a:p>
      </dgm:t>
    </dgm:pt>
    <dgm:pt modelId="{572175D2-F21E-4848-95B1-6475FBA80A0B}" type="parTrans" cxnId="{07FFE3B8-DC00-4D89-BB35-B5304E81D4F1}">
      <dgm:prSet/>
      <dgm:spPr/>
      <dgm:t>
        <a:bodyPr/>
        <a:lstStyle/>
        <a:p>
          <a:endParaRPr lang="en-GB"/>
        </a:p>
      </dgm:t>
    </dgm:pt>
    <dgm:pt modelId="{9A1CC451-5863-461B-AC9E-20CA655307B8}" type="sibTrans" cxnId="{07FFE3B8-DC00-4D89-BB35-B5304E81D4F1}">
      <dgm:prSet/>
      <dgm:spPr/>
      <dgm:t>
        <a:bodyPr/>
        <a:lstStyle/>
        <a:p>
          <a:endParaRPr lang="en-GB"/>
        </a:p>
      </dgm:t>
    </dgm:pt>
    <dgm:pt modelId="{E2977136-77C5-4FA0-A36E-0A914E462212}" type="pres">
      <dgm:prSet presAssocID="{6392ECF5-4DB2-4FC3-89F5-9DA4329B76F0}" presName="diagram" presStyleCnt="0">
        <dgm:presLayoutVars>
          <dgm:dir/>
          <dgm:resizeHandles val="exact"/>
        </dgm:presLayoutVars>
      </dgm:prSet>
      <dgm:spPr/>
    </dgm:pt>
    <dgm:pt modelId="{37A69C65-748E-4F98-A37B-9BDE8856C2B3}" type="pres">
      <dgm:prSet presAssocID="{5C8DA4CE-C4B1-4A39-895A-5987D9C7C96F}" presName="node" presStyleLbl="node1" presStyleIdx="0" presStyleCnt="8" custLinFactNeighborY="1786">
        <dgm:presLayoutVars>
          <dgm:bulletEnabled val="1"/>
        </dgm:presLayoutVars>
      </dgm:prSet>
      <dgm:spPr/>
    </dgm:pt>
    <dgm:pt modelId="{3FB282DF-9B5C-4503-8AC0-16F088B45DDA}" type="pres">
      <dgm:prSet presAssocID="{4A4AE4D8-018C-4A37-A066-F42408E85A13}" presName="sibTrans" presStyleCnt="0"/>
      <dgm:spPr/>
    </dgm:pt>
    <dgm:pt modelId="{0754F6D8-926D-47D6-8728-23D9EFA5C2D3}" type="pres">
      <dgm:prSet presAssocID="{508F6198-1469-413D-8D5C-5DCECF229B81}" presName="node" presStyleLbl="node1" presStyleIdx="1" presStyleCnt="8">
        <dgm:presLayoutVars>
          <dgm:bulletEnabled val="1"/>
        </dgm:presLayoutVars>
      </dgm:prSet>
      <dgm:spPr/>
    </dgm:pt>
    <dgm:pt modelId="{B4D28A72-FAD1-4D46-8DF0-B3586D565FCD}" type="pres">
      <dgm:prSet presAssocID="{42A10D09-9572-42E0-8309-BC5874A5F715}" presName="sibTrans" presStyleCnt="0"/>
      <dgm:spPr/>
    </dgm:pt>
    <dgm:pt modelId="{66FF1135-420B-4D48-9558-25F0E37710D2}" type="pres">
      <dgm:prSet presAssocID="{600DA295-03C9-4A04-A57D-2E837296EBB2}" presName="node" presStyleLbl="node1" presStyleIdx="2" presStyleCnt="8">
        <dgm:presLayoutVars>
          <dgm:bulletEnabled val="1"/>
        </dgm:presLayoutVars>
      </dgm:prSet>
      <dgm:spPr/>
    </dgm:pt>
    <dgm:pt modelId="{F7F10555-E6E5-464D-B491-1515F010CDD2}" type="pres">
      <dgm:prSet presAssocID="{06AED164-69F9-4FE4-AE61-813C1DA0B770}" presName="sibTrans" presStyleCnt="0"/>
      <dgm:spPr/>
    </dgm:pt>
    <dgm:pt modelId="{3A2503E5-2689-44BE-BE51-4B9E09FD85A1}" type="pres">
      <dgm:prSet presAssocID="{908F564D-8908-4D5A-ABF5-376B252FC2AA}" presName="node" presStyleLbl="node1" presStyleIdx="3" presStyleCnt="8">
        <dgm:presLayoutVars>
          <dgm:bulletEnabled val="1"/>
        </dgm:presLayoutVars>
      </dgm:prSet>
      <dgm:spPr/>
    </dgm:pt>
    <dgm:pt modelId="{A54F0B9E-9BAC-4D7E-B6ED-84115DA90C11}" type="pres">
      <dgm:prSet presAssocID="{00E0886D-AE36-4E1A-8467-B1779A0DCC16}" presName="sibTrans" presStyleCnt="0"/>
      <dgm:spPr/>
    </dgm:pt>
    <dgm:pt modelId="{93E8EFB5-7686-454B-8A73-9ED97F80D7E3}" type="pres">
      <dgm:prSet presAssocID="{512D1F38-5E7E-4ADD-863D-BA15BA4EF7D3}" presName="node" presStyleLbl="node1" presStyleIdx="4" presStyleCnt="8">
        <dgm:presLayoutVars>
          <dgm:bulletEnabled val="1"/>
        </dgm:presLayoutVars>
      </dgm:prSet>
      <dgm:spPr/>
    </dgm:pt>
    <dgm:pt modelId="{E8AAC758-B464-4F35-B091-2705354B9EF7}" type="pres">
      <dgm:prSet presAssocID="{4A723664-EF87-4FA8-83D5-C6FB2F2BB691}" presName="sibTrans" presStyleCnt="0"/>
      <dgm:spPr/>
    </dgm:pt>
    <dgm:pt modelId="{47BD6A0D-2A56-4C0C-BAC6-66A83BEAAAFD}" type="pres">
      <dgm:prSet presAssocID="{234D2577-71D2-4C0F-B94A-E3954BAC7AAD}" presName="node" presStyleLbl="node1" presStyleIdx="5" presStyleCnt="8">
        <dgm:presLayoutVars>
          <dgm:bulletEnabled val="1"/>
        </dgm:presLayoutVars>
      </dgm:prSet>
      <dgm:spPr/>
    </dgm:pt>
    <dgm:pt modelId="{CE0D327B-27F3-4F97-A4B0-96F5A9AB2F2F}" type="pres">
      <dgm:prSet presAssocID="{33751B29-8873-4FBF-BC9E-2D1CCC02C424}" presName="sibTrans" presStyleCnt="0"/>
      <dgm:spPr/>
    </dgm:pt>
    <dgm:pt modelId="{D96ED3D2-63F6-463B-9EAF-A32FD4834999}" type="pres">
      <dgm:prSet presAssocID="{FF084143-C553-40E1-9088-4E404AE2329D}" presName="node" presStyleLbl="node1" presStyleIdx="6" presStyleCnt="8">
        <dgm:presLayoutVars>
          <dgm:bulletEnabled val="1"/>
        </dgm:presLayoutVars>
      </dgm:prSet>
      <dgm:spPr/>
    </dgm:pt>
    <dgm:pt modelId="{61260218-5D71-4BCC-AFE9-A7BED0ECC3BB}" type="pres">
      <dgm:prSet presAssocID="{50A44FFE-0DC9-44A3-B727-7FA503F9CFF9}" presName="sibTrans" presStyleCnt="0"/>
      <dgm:spPr/>
    </dgm:pt>
    <dgm:pt modelId="{3C211EEC-0D81-4F8D-B2F3-7ED8D8DA5156}" type="pres">
      <dgm:prSet presAssocID="{C4F731B1-8674-46E7-9165-B22407DC2EAC}" presName="node" presStyleLbl="node1" presStyleIdx="7" presStyleCnt="8">
        <dgm:presLayoutVars>
          <dgm:bulletEnabled val="1"/>
        </dgm:presLayoutVars>
      </dgm:prSet>
      <dgm:spPr/>
    </dgm:pt>
  </dgm:ptLst>
  <dgm:cxnLst>
    <dgm:cxn modelId="{4269F319-24D5-4525-BD61-4C67DED62E02}" type="presOf" srcId="{512D1F38-5E7E-4ADD-863D-BA15BA4EF7D3}" destId="{93E8EFB5-7686-454B-8A73-9ED97F80D7E3}" srcOrd="0" destOrd="0" presId="urn:microsoft.com/office/officeart/2005/8/layout/default"/>
    <dgm:cxn modelId="{BACC1F1B-4D83-4B18-90EF-4646300986F7}" srcId="{6392ECF5-4DB2-4FC3-89F5-9DA4329B76F0}" destId="{600DA295-03C9-4A04-A57D-2E837296EBB2}" srcOrd="2" destOrd="0" parTransId="{87D92A79-D082-40C2-9396-996C4DE144BB}" sibTransId="{06AED164-69F9-4FE4-AE61-813C1DA0B770}"/>
    <dgm:cxn modelId="{43531E1F-3033-44A1-86A1-B720730D0267}" type="presOf" srcId="{234D2577-71D2-4C0F-B94A-E3954BAC7AAD}" destId="{47BD6A0D-2A56-4C0C-BAC6-66A83BEAAAFD}" srcOrd="0" destOrd="0" presId="urn:microsoft.com/office/officeart/2005/8/layout/default"/>
    <dgm:cxn modelId="{EA7E1321-DBD7-4646-857B-62BF063095E6}" srcId="{6392ECF5-4DB2-4FC3-89F5-9DA4329B76F0}" destId="{512D1F38-5E7E-4ADD-863D-BA15BA4EF7D3}" srcOrd="4" destOrd="0" parTransId="{22D9EBA3-FFA0-42C4-96B5-3A0556253821}" sibTransId="{4A723664-EF87-4FA8-83D5-C6FB2F2BB691}"/>
    <dgm:cxn modelId="{A096C84D-DCBB-49EC-BCE5-2D1B3E02CE74}" type="presOf" srcId="{508F6198-1469-413D-8D5C-5DCECF229B81}" destId="{0754F6D8-926D-47D6-8728-23D9EFA5C2D3}" srcOrd="0" destOrd="0" presId="urn:microsoft.com/office/officeart/2005/8/layout/default"/>
    <dgm:cxn modelId="{D2C8B055-4CEA-489E-B647-49A5A77E373A}" srcId="{6392ECF5-4DB2-4FC3-89F5-9DA4329B76F0}" destId="{5C8DA4CE-C4B1-4A39-895A-5987D9C7C96F}" srcOrd="0" destOrd="0" parTransId="{34B31CAD-7969-4932-8484-4B6A21A190E1}" sibTransId="{4A4AE4D8-018C-4A37-A066-F42408E85A13}"/>
    <dgm:cxn modelId="{2A37159A-854B-4467-B792-CD22AAEE2668}" srcId="{6392ECF5-4DB2-4FC3-89F5-9DA4329B76F0}" destId="{234D2577-71D2-4C0F-B94A-E3954BAC7AAD}" srcOrd="5" destOrd="0" parTransId="{642E70D7-0601-4EE4-82B1-85EC34F7E7F9}" sibTransId="{33751B29-8873-4FBF-BC9E-2D1CCC02C424}"/>
    <dgm:cxn modelId="{FF3BEEAD-15D1-4FF6-828A-6E9BB110EB84}" type="presOf" srcId="{6392ECF5-4DB2-4FC3-89F5-9DA4329B76F0}" destId="{E2977136-77C5-4FA0-A36E-0A914E462212}" srcOrd="0" destOrd="0" presId="urn:microsoft.com/office/officeart/2005/8/layout/default"/>
    <dgm:cxn modelId="{739D24AF-377C-48F5-9949-1F5FCD2393AB}" srcId="{6392ECF5-4DB2-4FC3-89F5-9DA4329B76F0}" destId="{FF084143-C553-40E1-9088-4E404AE2329D}" srcOrd="6" destOrd="0" parTransId="{D8FB0574-BDF6-4EF4-B0E5-81F86AF65E3A}" sibTransId="{50A44FFE-0DC9-44A3-B727-7FA503F9CFF9}"/>
    <dgm:cxn modelId="{178DA0B6-18ED-447D-B68E-BE2291B5C430}" type="presOf" srcId="{908F564D-8908-4D5A-ABF5-376B252FC2AA}" destId="{3A2503E5-2689-44BE-BE51-4B9E09FD85A1}" srcOrd="0" destOrd="0" presId="urn:microsoft.com/office/officeart/2005/8/layout/default"/>
    <dgm:cxn modelId="{07FFE3B8-DC00-4D89-BB35-B5304E81D4F1}" srcId="{6392ECF5-4DB2-4FC3-89F5-9DA4329B76F0}" destId="{C4F731B1-8674-46E7-9165-B22407DC2EAC}" srcOrd="7" destOrd="0" parTransId="{572175D2-F21E-4848-95B1-6475FBA80A0B}" sibTransId="{9A1CC451-5863-461B-AC9E-20CA655307B8}"/>
    <dgm:cxn modelId="{3E6525CA-1D25-4862-B56C-74095A2D0397}" type="presOf" srcId="{5C8DA4CE-C4B1-4A39-895A-5987D9C7C96F}" destId="{37A69C65-748E-4F98-A37B-9BDE8856C2B3}" srcOrd="0" destOrd="0" presId="urn:microsoft.com/office/officeart/2005/8/layout/default"/>
    <dgm:cxn modelId="{A8AA3AD3-708C-4137-A4E6-830F0B804E88}" type="presOf" srcId="{FF084143-C553-40E1-9088-4E404AE2329D}" destId="{D96ED3D2-63F6-463B-9EAF-A32FD4834999}" srcOrd="0" destOrd="0" presId="urn:microsoft.com/office/officeart/2005/8/layout/default"/>
    <dgm:cxn modelId="{FC5343E3-3B20-43B0-8E38-A2B3EA8FBAB9}" srcId="{6392ECF5-4DB2-4FC3-89F5-9DA4329B76F0}" destId="{508F6198-1469-413D-8D5C-5DCECF229B81}" srcOrd="1" destOrd="0" parTransId="{AFA1BEDF-D3F8-4369-A5BB-503087805AF8}" sibTransId="{42A10D09-9572-42E0-8309-BC5874A5F715}"/>
    <dgm:cxn modelId="{1B7343E9-5B95-4039-AAEF-341C4CB9ADB5}" type="presOf" srcId="{C4F731B1-8674-46E7-9165-B22407DC2EAC}" destId="{3C211EEC-0D81-4F8D-B2F3-7ED8D8DA5156}" srcOrd="0" destOrd="0" presId="urn:microsoft.com/office/officeart/2005/8/layout/default"/>
    <dgm:cxn modelId="{AC6C5FEE-8ACC-4927-80F8-B875E1D60812}" srcId="{6392ECF5-4DB2-4FC3-89F5-9DA4329B76F0}" destId="{908F564D-8908-4D5A-ABF5-376B252FC2AA}" srcOrd="3" destOrd="0" parTransId="{307FD7FF-E7C3-4643-8211-3294A10CC8A5}" sibTransId="{00E0886D-AE36-4E1A-8467-B1779A0DCC16}"/>
    <dgm:cxn modelId="{D7D830F7-14B4-4AC8-ABE1-AC93C5A0D36B}" type="presOf" srcId="{600DA295-03C9-4A04-A57D-2E837296EBB2}" destId="{66FF1135-420B-4D48-9558-25F0E37710D2}" srcOrd="0" destOrd="0" presId="urn:microsoft.com/office/officeart/2005/8/layout/default"/>
    <dgm:cxn modelId="{40C9A2AD-4C4D-4FBE-87D6-318BC90D736D}" type="presParOf" srcId="{E2977136-77C5-4FA0-A36E-0A914E462212}" destId="{37A69C65-748E-4F98-A37B-9BDE8856C2B3}" srcOrd="0" destOrd="0" presId="urn:microsoft.com/office/officeart/2005/8/layout/default"/>
    <dgm:cxn modelId="{DC4EBDA6-8323-4743-941A-D07D36A4A9A2}" type="presParOf" srcId="{E2977136-77C5-4FA0-A36E-0A914E462212}" destId="{3FB282DF-9B5C-4503-8AC0-16F088B45DDA}" srcOrd="1" destOrd="0" presId="urn:microsoft.com/office/officeart/2005/8/layout/default"/>
    <dgm:cxn modelId="{57531C01-4426-4845-A2AB-036843BA75CE}" type="presParOf" srcId="{E2977136-77C5-4FA0-A36E-0A914E462212}" destId="{0754F6D8-926D-47D6-8728-23D9EFA5C2D3}" srcOrd="2" destOrd="0" presId="urn:microsoft.com/office/officeart/2005/8/layout/default"/>
    <dgm:cxn modelId="{7D654E61-C4C7-41E9-8C25-0015251E34DF}" type="presParOf" srcId="{E2977136-77C5-4FA0-A36E-0A914E462212}" destId="{B4D28A72-FAD1-4D46-8DF0-B3586D565FCD}" srcOrd="3" destOrd="0" presId="urn:microsoft.com/office/officeart/2005/8/layout/default"/>
    <dgm:cxn modelId="{C4DD5FC6-D3A9-4E04-949E-42CF22196AA0}" type="presParOf" srcId="{E2977136-77C5-4FA0-A36E-0A914E462212}" destId="{66FF1135-420B-4D48-9558-25F0E37710D2}" srcOrd="4" destOrd="0" presId="urn:microsoft.com/office/officeart/2005/8/layout/default"/>
    <dgm:cxn modelId="{AFBBE1B4-CCE3-409D-B8CE-AC41DA61CE61}" type="presParOf" srcId="{E2977136-77C5-4FA0-A36E-0A914E462212}" destId="{F7F10555-E6E5-464D-B491-1515F010CDD2}" srcOrd="5" destOrd="0" presId="urn:microsoft.com/office/officeart/2005/8/layout/default"/>
    <dgm:cxn modelId="{2102B8DF-CEFA-4DA5-902B-9E24E85ABF64}" type="presParOf" srcId="{E2977136-77C5-4FA0-A36E-0A914E462212}" destId="{3A2503E5-2689-44BE-BE51-4B9E09FD85A1}" srcOrd="6" destOrd="0" presId="urn:microsoft.com/office/officeart/2005/8/layout/default"/>
    <dgm:cxn modelId="{2630163A-C428-4EA5-9EA5-59720F3A11A1}" type="presParOf" srcId="{E2977136-77C5-4FA0-A36E-0A914E462212}" destId="{A54F0B9E-9BAC-4D7E-B6ED-84115DA90C11}" srcOrd="7" destOrd="0" presId="urn:microsoft.com/office/officeart/2005/8/layout/default"/>
    <dgm:cxn modelId="{74E9691F-325B-4CF1-AADC-E80C36DF5CCD}" type="presParOf" srcId="{E2977136-77C5-4FA0-A36E-0A914E462212}" destId="{93E8EFB5-7686-454B-8A73-9ED97F80D7E3}" srcOrd="8" destOrd="0" presId="urn:microsoft.com/office/officeart/2005/8/layout/default"/>
    <dgm:cxn modelId="{929C26E0-6B67-457E-9DA2-0DD37E39F394}" type="presParOf" srcId="{E2977136-77C5-4FA0-A36E-0A914E462212}" destId="{E8AAC758-B464-4F35-B091-2705354B9EF7}" srcOrd="9" destOrd="0" presId="urn:microsoft.com/office/officeart/2005/8/layout/default"/>
    <dgm:cxn modelId="{71B83752-AE3F-4999-9424-2D9F9C760497}" type="presParOf" srcId="{E2977136-77C5-4FA0-A36E-0A914E462212}" destId="{47BD6A0D-2A56-4C0C-BAC6-66A83BEAAAFD}" srcOrd="10" destOrd="0" presId="urn:microsoft.com/office/officeart/2005/8/layout/default"/>
    <dgm:cxn modelId="{7B257D95-46FC-41A3-BFA7-3B183B965F41}" type="presParOf" srcId="{E2977136-77C5-4FA0-A36E-0A914E462212}" destId="{CE0D327B-27F3-4F97-A4B0-96F5A9AB2F2F}" srcOrd="11" destOrd="0" presId="urn:microsoft.com/office/officeart/2005/8/layout/default"/>
    <dgm:cxn modelId="{4FA85A18-E858-42E4-BC23-A16133079EED}" type="presParOf" srcId="{E2977136-77C5-4FA0-A36E-0A914E462212}" destId="{D96ED3D2-63F6-463B-9EAF-A32FD4834999}" srcOrd="12" destOrd="0" presId="urn:microsoft.com/office/officeart/2005/8/layout/default"/>
    <dgm:cxn modelId="{403F76D1-5B34-47A1-9B4B-FC2D6A1458FC}" type="presParOf" srcId="{E2977136-77C5-4FA0-A36E-0A914E462212}" destId="{61260218-5D71-4BCC-AFE9-A7BED0ECC3BB}" srcOrd="13" destOrd="0" presId="urn:microsoft.com/office/officeart/2005/8/layout/default"/>
    <dgm:cxn modelId="{202CBA23-9695-411D-B13A-1711636D06F7}" type="presParOf" srcId="{E2977136-77C5-4FA0-A36E-0A914E462212}" destId="{3C211EEC-0D81-4F8D-B2F3-7ED8D8DA5156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AF4AC-CBEB-475B-ADD1-28F4B57512F0}">
      <dsp:nvSpPr>
        <dsp:cNvPr id="0" name=""/>
        <dsp:cNvSpPr/>
      </dsp:nvSpPr>
      <dsp:spPr>
        <a:xfrm>
          <a:off x="0" y="0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 dirty="0"/>
            <a:t>How we teach phonics at Halstow 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 dirty="0"/>
            <a:t>– Little Wandle</a:t>
          </a:r>
          <a:endParaRPr lang="en-US" sz="3000" b="0" kern="1200" dirty="0"/>
        </a:p>
      </dsp:txBody>
      <dsp:txXfrm>
        <a:off x="38234" y="38234"/>
        <a:ext cx="7529629" cy="1228933"/>
      </dsp:txXfrm>
    </dsp:sp>
    <dsp:sp modelId="{3C804A6C-9B41-42D7-9145-9F1ADC168770}">
      <dsp:nvSpPr>
        <dsp:cNvPr id="0" name=""/>
        <dsp:cNvSpPr/>
      </dsp:nvSpPr>
      <dsp:spPr>
        <a:xfrm>
          <a:off x="788669" y="1522968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56720"/>
            <a:satOff val="6519"/>
            <a:lumOff val="-5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The Phonics Screening Check </a:t>
          </a:r>
        </a:p>
      </dsp:txBody>
      <dsp:txXfrm>
        <a:off x="826903" y="1561202"/>
        <a:ext cx="7224611" cy="1228933"/>
      </dsp:txXfrm>
    </dsp:sp>
    <dsp:sp modelId="{6CCD0B01-5601-42B8-84AA-C6869753C512}">
      <dsp:nvSpPr>
        <dsp:cNvPr id="0" name=""/>
        <dsp:cNvSpPr/>
      </dsp:nvSpPr>
      <dsp:spPr>
        <a:xfrm>
          <a:off x="1577339" y="3045936"/>
          <a:ext cx="8938260" cy="1305401"/>
        </a:xfrm>
        <a:prstGeom prst="roundRect">
          <a:avLst>
            <a:gd name="adj" fmla="val 10000"/>
          </a:avLst>
        </a:prstGeom>
        <a:solidFill>
          <a:schemeClr val="accent2">
            <a:hueOff val="113439"/>
            <a:satOff val="13039"/>
            <a:lumOff val="-103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How parents can support children with their phonics learning</a:t>
          </a:r>
        </a:p>
      </dsp:txBody>
      <dsp:txXfrm>
        <a:off x="1615573" y="3084170"/>
        <a:ext cx="7224611" cy="1228933"/>
      </dsp:txXfrm>
    </dsp:sp>
    <dsp:sp modelId="{9D8EDA0B-3A62-4168-B6F1-44CF5AFC46E2}">
      <dsp:nvSpPr>
        <dsp:cNvPr id="0" name=""/>
        <dsp:cNvSpPr/>
      </dsp:nvSpPr>
      <dsp:spPr>
        <a:xfrm>
          <a:off x="8089749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80664" y="989929"/>
        <a:ext cx="466680" cy="638504"/>
      </dsp:txXfrm>
    </dsp:sp>
    <dsp:sp modelId="{C65532BA-872A-48C6-9768-6ECE845DBFFB}">
      <dsp:nvSpPr>
        <dsp:cNvPr id="0" name=""/>
        <dsp:cNvSpPr/>
      </dsp:nvSpPr>
      <dsp:spPr>
        <a:xfrm>
          <a:off x="8878419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429303"/>
            <a:satOff val="7928"/>
            <a:lumOff val="-8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429303"/>
              <a:satOff val="7928"/>
              <a:lumOff val="-8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069334" y="2504195"/>
        <a:ext cx="466680" cy="6385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69C65-748E-4F98-A37B-9BDE8856C2B3}">
      <dsp:nvSpPr>
        <dsp:cNvPr id="0" name=""/>
        <dsp:cNvSpPr/>
      </dsp:nvSpPr>
      <dsp:spPr>
        <a:xfrm>
          <a:off x="591044" y="25055"/>
          <a:ext cx="2067895" cy="1240737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Phoneme</a:t>
          </a:r>
        </a:p>
      </dsp:txBody>
      <dsp:txXfrm>
        <a:off x="591044" y="25055"/>
        <a:ext cx="2067895" cy="1240737"/>
      </dsp:txXfrm>
    </dsp:sp>
    <dsp:sp modelId="{0754F6D8-926D-47D6-8728-23D9EFA5C2D3}">
      <dsp:nvSpPr>
        <dsp:cNvPr id="0" name=""/>
        <dsp:cNvSpPr/>
      </dsp:nvSpPr>
      <dsp:spPr>
        <a:xfrm>
          <a:off x="2865729" y="2895"/>
          <a:ext cx="2067895" cy="1240737"/>
        </a:xfrm>
        <a:prstGeom prst="rect">
          <a:avLst/>
        </a:prstGeom>
        <a:solidFill>
          <a:schemeClr val="accent2">
            <a:shade val="80000"/>
            <a:hueOff val="34421"/>
            <a:satOff val="668"/>
            <a:lumOff val="31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Grapheme</a:t>
          </a:r>
        </a:p>
      </dsp:txBody>
      <dsp:txXfrm>
        <a:off x="2865729" y="2895"/>
        <a:ext cx="2067895" cy="1240737"/>
      </dsp:txXfrm>
    </dsp:sp>
    <dsp:sp modelId="{66FF1135-420B-4D48-9558-25F0E37710D2}">
      <dsp:nvSpPr>
        <dsp:cNvPr id="0" name=""/>
        <dsp:cNvSpPr/>
      </dsp:nvSpPr>
      <dsp:spPr>
        <a:xfrm>
          <a:off x="5140414" y="2895"/>
          <a:ext cx="2067895" cy="1240737"/>
        </a:xfrm>
        <a:prstGeom prst="rect">
          <a:avLst/>
        </a:prstGeom>
        <a:solidFill>
          <a:schemeClr val="accent2">
            <a:shade val="80000"/>
            <a:hueOff val="68843"/>
            <a:satOff val="1335"/>
            <a:lumOff val="63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Digraph</a:t>
          </a:r>
        </a:p>
      </dsp:txBody>
      <dsp:txXfrm>
        <a:off x="5140414" y="2895"/>
        <a:ext cx="2067895" cy="1240737"/>
      </dsp:txXfrm>
    </dsp:sp>
    <dsp:sp modelId="{3A2503E5-2689-44BE-BE51-4B9E09FD85A1}">
      <dsp:nvSpPr>
        <dsp:cNvPr id="0" name=""/>
        <dsp:cNvSpPr/>
      </dsp:nvSpPr>
      <dsp:spPr>
        <a:xfrm>
          <a:off x="591044" y="1450422"/>
          <a:ext cx="2067895" cy="1240737"/>
        </a:xfrm>
        <a:prstGeom prst="rect">
          <a:avLst/>
        </a:prstGeom>
        <a:solidFill>
          <a:schemeClr val="accent2">
            <a:shade val="80000"/>
            <a:hueOff val="103264"/>
            <a:satOff val="2003"/>
            <a:lumOff val="95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Trigraph</a:t>
          </a:r>
        </a:p>
      </dsp:txBody>
      <dsp:txXfrm>
        <a:off x="591044" y="1450422"/>
        <a:ext cx="2067895" cy="1240737"/>
      </dsp:txXfrm>
    </dsp:sp>
    <dsp:sp modelId="{93E8EFB5-7686-454B-8A73-9ED97F80D7E3}">
      <dsp:nvSpPr>
        <dsp:cNvPr id="0" name=""/>
        <dsp:cNvSpPr/>
      </dsp:nvSpPr>
      <dsp:spPr>
        <a:xfrm>
          <a:off x="2865729" y="1450422"/>
          <a:ext cx="2067895" cy="1240737"/>
        </a:xfrm>
        <a:prstGeom prst="rect">
          <a:avLst/>
        </a:prstGeom>
        <a:solidFill>
          <a:schemeClr val="accent2">
            <a:shade val="80000"/>
            <a:hueOff val="137685"/>
            <a:satOff val="2670"/>
            <a:lumOff val="127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Split Digraph</a:t>
          </a:r>
        </a:p>
      </dsp:txBody>
      <dsp:txXfrm>
        <a:off x="2865729" y="1450422"/>
        <a:ext cx="2067895" cy="1240737"/>
      </dsp:txXfrm>
    </dsp:sp>
    <dsp:sp modelId="{47BD6A0D-2A56-4C0C-BAC6-66A83BEAAAFD}">
      <dsp:nvSpPr>
        <dsp:cNvPr id="0" name=""/>
        <dsp:cNvSpPr/>
      </dsp:nvSpPr>
      <dsp:spPr>
        <a:xfrm>
          <a:off x="5140414" y="1450422"/>
          <a:ext cx="2067895" cy="1240737"/>
        </a:xfrm>
        <a:prstGeom prst="rect">
          <a:avLst/>
        </a:prstGeom>
        <a:solidFill>
          <a:schemeClr val="accent2">
            <a:shade val="80000"/>
            <a:hueOff val="172107"/>
            <a:satOff val="3338"/>
            <a:lumOff val="159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Segment</a:t>
          </a:r>
        </a:p>
      </dsp:txBody>
      <dsp:txXfrm>
        <a:off x="5140414" y="1450422"/>
        <a:ext cx="2067895" cy="1240737"/>
      </dsp:txXfrm>
    </dsp:sp>
    <dsp:sp modelId="{D96ED3D2-63F6-463B-9EAF-A32FD4834999}">
      <dsp:nvSpPr>
        <dsp:cNvPr id="0" name=""/>
        <dsp:cNvSpPr/>
      </dsp:nvSpPr>
      <dsp:spPr>
        <a:xfrm>
          <a:off x="1728387" y="2897949"/>
          <a:ext cx="2067895" cy="1240737"/>
        </a:xfrm>
        <a:prstGeom prst="rect">
          <a:avLst/>
        </a:prstGeom>
        <a:solidFill>
          <a:schemeClr val="accent2">
            <a:shade val="80000"/>
            <a:hueOff val="206528"/>
            <a:satOff val="4005"/>
            <a:lumOff val="191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Blend</a:t>
          </a:r>
        </a:p>
      </dsp:txBody>
      <dsp:txXfrm>
        <a:off x="1728387" y="2897949"/>
        <a:ext cx="2067895" cy="1240737"/>
      </dsp:txXfrm>
    </dsp:sp>
    <dsp:sp modelId="{3C211EEC-0D81-4F8D-B2F3-7ED8D8DA5156}">
      <dsp:nvSpPr>
        <dsp:cNvPr id="0" name=""/>
        <dsp:cNvSpPr/>
      </dsp:nvSpPr>
      <dsp:spPr>
        <a:xfrm>
          <a:off x="4003072" y="2897949"/>
          <a:ext cx="2067895" cy="1240737"/>
        </a:xfrm>
        <a:prstGeom prst="rect">
          <a:avLst/>
        </a:prstGeom>
        <a:solidFill>
          <a:schemeClr val="accent2">
            <a:shade val="80000"/>
            <a:hueOff val="240949"/>
            <a:satOff val="4673"/>
            <a:lumOff val="222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Tricky Words</a:t>
          </a:r>
        </a:p>
      </dsp:txBody>
      <dsp:txXfrm>
        <a:off x="4003072" y="2897949"/>
        <a:ext cx="2067895" cy="1240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BCB75E-B589-4F0E-A856-2BBAD20DF818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BC591-089F-4A72-9C74-5603BE6574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97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The current scientific research shows that learning to decode words using phonics is an essential element of early reading instruction. The DfE reinforces this</a:t>
            </a:r>
            <a:r>
              <a:rPr lang="en-GB" b="0" i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, saying: </a:t>
            </a:r>
            <a:r>
              <a:rPr lang="en-GB" b="0" i="0" dirty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We recognise </a:t>
            </a:r>
            <a:r>
              <a:rPr lang="en-GB" dirty="0"/>
              <a:t>the weight of research which demonstrates that the most effective way to teach a child to read is a robust programme of systematic synthetic phonics. This is especially the case for younger pupils, and for those struggling with reading.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829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Send out Glossary with slides!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134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i="1" dirty="0">
                <a:latin typeface="Calibri"/>
                <a:cs typeface="Calibri"/>
              </a:rPr>
              <a:t>In Reception, your child learns </a:t>
            </a:r>
            <a:r>
              <a:rPr lang="en-US" i="1" baseline="0" dirty="0">
                <a:latin typeface="Calibri"/>
                <a:cs typeface="Calibri"/>
              </a:rPr>
              <a:t>Phases 2, 3 and 4 </a:t>
            </a:r>
            <a:r>
              <a:rPr lang="en-US" i="1" dirty="0">
                <a:latin typeface="Calibri"/>
                <a:cs typeface="Calibri"/>
              </a:rPr>
              <a:t>(seen on the left). </a:t>
            </a:r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i="1" baseline="0">
                <a:latin typeface="Calibri"/>
                <a:cs typeface="Calibri"/>
              </a:rPr>
              <a:t>In Year </a:t>
            </a:r>
            <a:r>
              <a:rPr lang="en-US" i="1" baseline="0" dirty="0">
                <a:latin typeface="Calibri"/>
                <a:cs typeface="Calibri"/>
              </a:rPr>
              <a:t>1, they will have a brief review of Phases 3 and 4 and all of the Reception tricky words. </a:t>
            </a:r>
          </a:p>
          <a:p>
            <a:pPr marL="171450" indent="-171450">
              <a:buFont typeface="Arial"/>
              <a:buChar char="•"/>
            </a:pPr>
            <a:r>
              <a:rPr lang="en-US" i="1" baseline="0" dirty="0">
                <a:latin typeface="Calibri"/>
                <a:cs typeface="Calibri"/>
              </a:rPr>
              <a:t>By week 4 of the first half term, they will begin phase 5.</a:t>
            </a:r>
            <a:r>
              <a:rPr lang="en-US" i="1" dirty="0">
                <a:latin typeface="Calibri"/>
                <a:cs typeface="Calibri"/>
              </a:rPr>
              <a:t> </a:t>
            </a:r>
          </a:p>
          <a:p>
            <a:pPr marL="171450" indent="-171450">
              <a:buFont typeface="Arial"/>
              <a:buChar char="•"/>
            </a:pPr>
            <a:r>
              <a:rPr lang="en-US" i="1" dirty="0">
                <a:latin typeface="Calibri"/>
                <a:cs typeface="Calibri"/>
              </a:rPr>
              <a:t>Phase 5 covers the last remaining graphemes of the Little Wandle progression and alternative pronunciations and spellings of graphemes learned.</a:t>
            </a:r>
            <a:endParaRPr lang="en-US" i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74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CA295-2F7B-E60B-63A4-62B0C3535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81AA0-0791-8CCA-1931-98E7CB7AF3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D4B55-6A76-8137-4A2D-040F62BDBF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In Reception: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Last term we taught </a:t>
            </a:r>
            <a:r>
              <a:rPr lang="en-US" dirty="0">
                <a:solidFill>
                  <a:schemeClr val="accent2"/>
                </a:solidFill>
                <a:ea typeface="+mn-lt"/>
                <a:cs typeface="+mn-lt"/>
              </a:rPr>
              <a:t>your child to blend and read words with Phase 2</a:t>
            </a:r>
            <a:r>
              <a:rPr lang="en-US" dirty="0">
                <a:solidFill>
                  <a:schemeClr val="accent2"/>
                </a:solidFill>
              </a:rPr>
              <a:t> graphemes. </a:t>
            </a:r>
            <a:endParaRPr lang="en-US" dirty="0">
              <a:solidFill>
                <a:schemeClr val="accent2"/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  <a:cs typeface="Calibri" panose="020F0502020204030204"/>
              </a:rPr>
              <a:t>In Phase 3 children learn: </a:t>
            </a:r>
            <a:endParaRPr lang="en-US" dirty="0">
              <a:solidFill>
                <a:schemeClr val="accent2"/>
              </a:solidFill>
              <a:ea typeface="Calibri"/>
              <a:cs typeface="Calibri" panose="020F0502020204030204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 vowel digraphs and trigraphs 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to read words containing the Phase 3 digraphs and trigraphs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ea typeface="+mn-lt"/>
                <a:cs typeface="+mn-lt"/>
              </a:rPr>
              <a:t>to read longer words</a:t>
            </a:r>
            <a:r>
              <a:rPr lang="en-US" dirty="0">
                <a:solidFill>
                  <a:schemeClr val="accent2"/>
                </a:solidFill>
              </a:rPr>
              <a:t> (‘chunking’).</a:t>
            </a:r>
          </a:p>
          <a:p>
            <a:endParaRPr lang="en-GB" dirty="0"/>
          </a:p>
          <a:p>
            <a:r>
              <a:rPr lang="en-US" dirty="0">
                <a:solidFill>
                  <a:schemeClr val="accent2"/>
                </a:solidFill>
              </a:rPr>
              <a:t>During Phase 2 we taught your child to blend using the teacher-led blending approach.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Now they can start to blend independently.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are taught to spot the digraph/trigraph in words first.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/>
          </a:p>
          <a:p>
            <a:r>
              <a:rPr lang="en-GB" dirty="0"/>
              <a:t>In Year 1: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</a:rPr>
              <a:t>In Phase 5 children learn: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new graphemes for the sounds they already know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cs typeface="Calibri"/>
              </a:rPr>
              <a:t>that the same </a:t>
            </a:r>
            <a:r>
              <a:rPr lang="en-US" dirty="0">
                <a:solidFill>
                  <a:schemeClr val="accent2"/>
                </a:solidFill>
              </a:rPr>
              <a:t>grapheme can have alternative pronunciations.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  <a:cs typeface="Calibri"/>
            </a:endParaRPr>
          </a:p>
          <a:p>
            <a:pPr marL="0" indent="0">
              <a:buNone/>
            </a:pPr>
            <a:r>
              <a:rPr lang="en-US" dirty="0">
                <a:solidFill>
                  <a:schemeClr val="accent2"/>
                </a:solidFill>
                <a:cs typeface="Calibri"/>
              </a:rPr>
              <a:t>The </a:t>
            </a:r>
            <a:r>
              <a:rPr lang="en-US" dirty="0">
                <a:solidFill>
                  <a:schemeClr val="accent2"/>
                </a:solidFill>
              </a:rPr>
              <a:t>‘Grow the code’ lessons support children with reading and spelling these alternative spellings.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GB" dirty="0"/>
          </a:p>
          <a:p>
            <a:pPr marL="171450" indent="-171450">
              <a:buFont typeface="Arial"/>
              <a:buChar char="•"/>
              <a:defRPr/>
            </a:pPr>
            <a:r>
              <a:rPr lang="en-US" i="1" dirty="0">
                <a:latin typeface="Calibri"/>
                <a:cs typeface="Calibri"/>
              </a:rPr>
              <a:t>Most children will now be</a:t>
            </a:r>
            <a:r>
              <a:rPr lang="en-US" i="1" baseline="0" dirty="0">
                <a:latin typeface="Calibri"/>
                <a:cs typeface="Calibri"/>
              </a:rPr>
              <a:t> confident using the strategy ‘blend in your head’ to build their fluency. </a:t>
            </a:r>
            <a:endParaRPr lang="en-US" dirty="0">
              <a:cs typeface="Calibri"/>
            </a:endParaRP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Blending in your head means children say the sounds quietly in their heads and then read the whole word out loud. 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If your child is struggling with a word, encourage them to blend in their head.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Children are also taught to spot digraphs in words before reading the word as a whole. This also helps their developing fluency.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0" baseline="0" dirty="0">
                <a:latin typeface="Calibri"/>
                <a:cs typeface="Calibri"/>
              </a:rPr>
              <a:t>Show parents how to spot digraphs in words. Show a word such as ‘head’. Point to ‘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’ and say: </a:t>
            </a:r>
            <a:r>
              <a:rPr lang="en-US" i="1" baseline="0" dirty="0">
                <a:latin typeface="Calibri"/>
                <a:cs typeface="Calibri"/>
              </a:rPr>
              <a:t>This is a digraph.</a:t>
            </a:r>
            <a:r>
              <a:rPr lang="en-US" i="0" baseline="0" dirty="0">
                <a:latin typeface="Calibri"/>
                <a:cs typeface="Calibri"/>
              </a:rPr>
              <a:t> Model reading the word: h-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-d head. Show another word e.g. ‘bread’. Ask parents to spot the digraph and read the word: b-r-</a:t>
            </a:r>
            <a:r>
              <a:rPr lang="en-US" i="0" baseline="0" dirty="0" err="1">
                <a:latin typeface="Calibri"/>
                <a:cs typeface="Calibri"/>
              </a:rPr>
              <a:t>ea</a:t>
            </a:r>
            <a:r>
              <a:rPr lang="en-US" i="0" baseline="0" dirty="0">
                <a:latin typeface="Calibri"/>
                <a:cs typeface="Calibri"/>
              </a:rPr>
              <a:t>-d bread. 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Eventually, reading becomes automatic and children will be able to read words that they know fluently.</a:t>
            </a:r>
            <a:endParaRPr lang="en-US" i="1" dirty="0"/>
          </a:p>
          <a:p>
            <a:pPr marL="171450" indent="-171450">
              <a:buFont typeface="Arial"/>
              <a:buChar char="•"/>
              <a:defRPr/>
            </a:pPr>
            <a:r>
              <a:rPr lang="en-US" i="1" baseline="0" dirty="0">
                <a:latin typeface="Calibri"/>
                <a:cs typeface="Calibri"/>
              </a:rPr>
              <a:t>Fluency is the ultimate goal of phonics teaching and fluent reading is explicitly taught.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9D7B4E-945D-2DA4-9DAF-FD532DCAE4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2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12452-3AB4-3F15-53C0-ACCE1D663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F38F47-7F2F-50C1-E4F4-F3E35251F6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35E54D-A9CF-A265-8FE3-0E2897CC8D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578BC9-DCEA-1183-33B1-9298552D26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468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F2F4E4-2B91-5FC1-AC97-2E9319FE0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0DF1F-3C8F-9BB2-6015-12CE611FB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48D63A-A9A9-5FBC-4576-44C3BF92DF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are not required to write anything during the check</a:t>
            </a:r>
          </a:p>
          <a:p>
            <a:r>
              <a:rPr lang="en-GB" dirty="0"/>
              <a:t>They will have a practice before the main check</a:t>
            </a:r>
          </a:p>
          <a:p>
            <a:r>
              <a:rPr lang="en-GB" dirty="0"/>
              <a:t>Teachers cannot point to letters during the check but they can:</a:t>
            </a:r>
          </a:p>
          <a:p>
            <a:endParaRPr lang="en-GB" dirty="0"/>
          </a:p>
          <a:p>
            <a:r>
              <a:rPr lang="en-GB" dirty="0"/>
              <a:t>-   Give instructions and encouragement</a:t>
            </a:r>
          </a:p>
          <a:p>
            <a:pPr marL="171450" indent="-171450">
              <a:buFontTx/>
              <a:buChar char="-"/>
            </a:pPr>
            <a:r>
              <a:rPr lang="en-GB" dirty="0"/>
              <a:t>Ask the child to ‘have a go’ if they hesitate</a:t>
            </a:r>
          </a:p>
          <a:p>
            <a:pPr marL="171450" indent="-171450">
              <a:buFontTx/>
              <a:buChar char="-"/>
            </a:pPr>
            <a:r>
              <a:rPr lang="en-GB" dirty="0"/>
              <a:t>All </a:t>
            </a:r>
            <a:r>
              <a:rPr lang="en-GB" dirty="0" err="1"/>
              <a:t>chn</a:t>
            </a:r>
            <a:r>
              <a:rPr lang="en-GB" dirty="0"/>
              <a:t> to sound out the work aloud before blending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D68FBE-D291-75AF-DFCF-8F23385EBF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99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F44C8-5DE0-1AD5-867A-88C8DFC91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A53AE9-4E4C-C59B-5FAF-BA8B54BE8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8B1697-BF8C-058A-B6AB-D6ECCDD048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14AD60-8341-4E90-B426-E9E0C67A3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8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392FA-B838-32E5-22B1-63EBD2EE5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96BEF9-DEE9-FC90-727E-F4121651D8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73DEB-54E7-5061-0383-9B3378402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F7CCC7-020B-0A3F-0C28-D535A6234A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706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E2A2E-D38E-7D5D-E7E4-AB9D32E5E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DD5EA6-C295-EA93-65F5-DB8BC9039F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BEF977-FF1F-0FC3-D05B-0D14B4330E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904BB-007F-CAAF-21FA-A364DEBDDB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EBC591-089F-4A72-9C74-5603BE6574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913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6A277-1938-5B98-5578-260A068D58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8D86E-FBA2-5D5F-54DE-8153841C45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C166F-43ED-62C3-EFBA-C6862D38D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6FA7B-62ED-416B-4A71-F1A5EA85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C94FBD-9FBF-FDB4-97E7-7D6201C3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4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83F91-8F0B-8C07-A3B8-E8DDB5082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3FBCF-9570-456A-A77A-453E7BB31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83958-7C7D-E9A8-C0F0-5480A2B3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A73F-21FD-F62D-2FF3-6BFB73A47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2C0FD-19C3-E8AD-4D73-EDD5A598B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705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101F2-5DC9-B3A0-D218-ADC26040F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66D90E-A053-DFE5-5950-327068E09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6CF56-FC06-9899-BAEF-52A749D9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CF963-828D-9F07-A540-9282764CD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7B90DA-D0A5-D5CE-93BF-39424D0F3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7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0DB45-A974-6613-6A97-08C90E739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FCFC4-3E79-66B1-998D-FC6937EE6C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D0014B-99ED-716F-1928-D85E77BCF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E2B0B0-43EE-393E-4877-41E76F789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88103B-A427-2E18-ADB0-996954C0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9E871-6261-C4E3-49E1-845F33459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949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014AE-6110-7E61-7652-3EF73D5FE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08669-E244-E774-219E-5BCDB234E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C8E863-89CB-43CE-6443-D5B539E68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8905D1-4075-58B2-00BF-48A288081F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1E803F-4D8A-8CB3-01F8-2FF4EEE858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D0F616-5DAD-6754-A2D6-EFA5CCDD6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BFD3C2-2CC5-3FA5-76D7-CF85ACCEB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4677A4-33A8-6EEF-DC4A-98C0F1390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99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B7FDD-CB49-D44A-F1B8-6131CF70A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8ABC5-DE2B-80D8-45DA-97EB826B1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621407-A1D0-64D6-C250-04C44018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E4986B-E24B-6EA5-B6ED-9BE7DBE1C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14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F87E54-C807-E6D5-A8F1-62DB16951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B9EC13-1B87-36F1-5D00-E3AD25958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D39320-F8BF-1E98-7FB2-93F0B2639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911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707FA-CA87-4AA9-4CF4-0DFEE38E7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70CD8-77BD-EC36-8ECD-07DEE64F0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D981E-800C-FCE0-A4FC-5DF67DB8F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CAE93-52A9-89D5-4552-BFE969CBA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CBFB4D-EF28-D9EE-5B09-B70E59B4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C2A196-4DBC-7439-19DC-277581A4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22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986A8-4FDD-D6E8-C15C-33CDFE92A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BD4554-B6F0-A309-289B-96DBC01A96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73E421-4877-F10B-5165-BBC3128F8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3134F5-9CE0-2B4E-4C23-C49FFDB5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7DBE3-070C-FA7A-E4CD-18D966A69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0D085-286E-0A6E-365D-4E62F7CFF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534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0083D-CD58-5648-A47B-62411A30B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5F8060-32ED-6613-BE61-3220EB97B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AF695-33D9-3AEE-006D-94960FC80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93DC0-151C-047D-B36E-63C038FB2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CC75E-28E2-CCF5-9717-274AEDE2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411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488C28-0C60-6194-E2DD-AB3AA4DC97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8F7D1D-7E79-BB3D-D712-D6F4B9A49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481E6-4FE9-0D82-C268-EE68E73B8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0743E-E180-2014-49FE-25349FA0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5BF6A-47A8-DDB5-E152-8C36C3BFE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43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3D6678-9090-A260-DA8D-9CAAB8D4A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49D10-E137-AB7B-D9E7-9F8B5D5375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BF7CD-6C2C-16D4-DD65-D6A8AF292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18827-14AE-42FE-BFD0-21DB922A5E40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68CBE-047D-7370-7422-836778F36F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E2A14-DB2C-6116-B65E-D768DAD7F1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CC70D-6A01-4AEB-A57A-69A49086B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7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littlewandlelettersandsounds.org.uk/resources/for-parents/#tabnametabSupportForPhonic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opmarks.co.uk/english-games/5-7-years/letters-and-sounds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s://www.phonicsplay.co.uk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winkl.co.uk/" TargetMode="External"/><Relationship Id="rId5" Type="http://schemas.openxmlformats.org/officeDocument/2006/relationships/hyperlink" Target="https://home.oxfordowl.co.uk/year-1-phonics-screening-check/" TargetMode="External"/><Relationship Id="rId4" Type="http://schemas.openxmlformats.org/officeDocument/2006/relationships/hyperlink" Target="https://www.littlewandlelettersandsounds.org.uk/resources/for-parent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4CA18-A819-78FD-D77B-13EDE159D65C}"/>
              </a:ext>
            </a:extLst>
          </p:cNvPr>
          <p:cNvSpPr>
            <a:spLocks noGrp="1"/>
          </p:cNvSpPr>
          <p:nvPr/>
        </p:nvSpPr>
        <p:spPr>
          <a:xfrm>
            <a:off x="2209800" y="290616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>
                <a:latin typeface="Century Gothic"/>
              </a:defRPr>
            </a:pPr>
            <a:r>
              <a:rPr lang="en-US" sz="3200" dirty="0"/>
              <a:t>Phonics</a:t>
            </a:r>
            <a:endParaRPr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C75682-6896-D189-CA3B-37A3A99CD361}"/>
              </a:ext>
            </a:extLst>
          </p:cNvPr>
          <p:cNvSpPr>
            <a:spLocks noGrp="1"/>
          </p:cNvSpPr>
          <p:nvPr/>
        </p:nvSpPr>
        <p:spPr>
          <a:xfrm>
            <a:off x="2895601" y="423824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sz="2000" dirty="0"/>
              <a:t>Information Evening for Parents</a:t>
            </a:r>
            <a:r>
              <a:rPr lang="en-US" sz="2000" dirty="0"/>
              <a:t> and Carers</a:t>
            </a:r>
            <a:endParaRPr sz="2000" dirty="0"/>
          </a:p>
          <a:p>
            <a:pPr>
              <a:defRPr>
                <a:latin typeface="Century Gothic"/>
              </a:defRPr>
            </a:pPr>
            <a:r>
              <a:rPr lang="en-US" sz="2000" dirty="0"/>
              <a:t>Year 1</a:t>
            </a:r>
            <a:endParaRPr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958910-2EDE-CA80-781A-4C10E47FD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497" y="867158"/>
            <a:ext cx="2039007" cy="20390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1086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7D78DD-96A9-5AAB-FDBA-1CCEE7C81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Focus of the session: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FDF3E-C16D-302A-19ED-6D0522245B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83056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05734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The Federation of Netley Abbey Infant and Junior Schools - How We Teach ...">
            <a:extLst>
              <a:ext uri="{FF2B5EF4-FFF2-40B4-BE49-F238E27FC236}">
                <a16:creationId xmlns:a16="http://schemas.microsoft.com/office/drawing/2014/main" id="{F4979C6E-EB7F-A238-6EA0-95544E540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732" y="4229775"/>
            <a:ext cx="2213668" cy="194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043DC40-CC23-7CF4-8CE5-853743382C52}"/>
              </a:ext>
            </a:extLst>
          </p:cNvPr>
          <p:cNvSpPr txBox="1"/>
          <p:nvPr/>
        </p:nvSpPr>
        <p:spPr>
          <a:xfrm>
            <a:off x="2085584" y="4522114"/>
            <a:ext cx="61001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At Halstow, we use the </a:t>
            </a:r>
          </a:p>
          <a:p>
            <a:pPr algn="ctr"/>
            <a:r>
              <a:rPr lang="en-GB" sz="40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Little Wandle Program</a:t>
            </a:r>
            <a:endParaRPr lang="en-GB" sz="40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7C0E250D-FE0E-A42E-1939-60B75CD4A2B4}"/>
              </a:ext>
            </a:extLst>
          </p:cNvPr>
          <p:cNvSpPr txBox="1">
            <a:spLocks/>
          </p:cNvSpPr>
          <p:nvPr/>
        </p:nvSpPr>
        <p:spPr>
          <a:xfrm>
            <a:off x="1488002" y="679906"/>
            <a:ext cx="9215995" cy="31683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latin typeface="+mj-lt"/>
              </a:rPr>
              <a:t>Phonics is:</a:t>
            </a:r>
          </a:p>
          <a:p>
            <a:pPr algn="ctr"/>
            <a:endParaRPr lang="en-GB" sz="4000" b="1" dirty="0">
              <a:latin typeface="+mj-lt"/>
            </a:endParaRPr>
          </a:p>
          <a:p>
            <a:pPr algn="ctr"/>
            <a:r>
              <a:rPr lang="en-GB" sz="4000" b="1" dirty="0">
                <a:latin typeface="+mj-lt"/>
              </a:rPr>
              <a:t>making connections between the sounds of our spoken words and the letters that are used to write them down.</a:t>
            </a:r>
            <a:endParaRPr lang="en-US" sz="4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265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3B29ED-BE2C-5C9B-E17C-84CA7EE31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8796F03-F3A2-476C-AF60-64D2BBD3D7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181C1E-8D3B-01BA-9439-4EE430014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3A863DD-AC3E-6588-FD45-61FA6A4F61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6726992"/>
              </p:ext>
            </p:extLst>
          </p:nvPr>
        </p:nvGraphicFramePr>
        <p:xfrm>
          <a:off x="2196322" y="1690688"/>
          <a:ext cx="7799355" cy="4141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5CCE8297-8672-B0AE-A207-81E7879E0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547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Phonics Terminology</a:t>
            </a:r>
          </a:p>
        </p:txBody>
      </p:sp>
      <p:pic>
        <p:nvPicPr>
          <p:cNvPr id="1026" name="Picture 2" descr="52,400+ Curious Stock Illustrations, Royalty-Free Vector Graphics &amp; Clip Art  - iStock | Curious cat, Curious child, Wonder">
            <a:extLst>
              <a:ext uri="{FF2B5EF4-FFF2-40B4-BE49-F238E27FC236}">
                <a16:creationId xmlns:a16="http://schemas.microsoft.com/office/drawing/2014/main" id="{B67B5FFE-3CE2-8A87-9FE0-77CBDE8A9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54" y="3706100"/>
            <a:ext cx="4211709" cy="315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315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D36F99-CE7B-C943-58E7-2E4C017E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962496-731B-DCB5-8CF5-573C546A3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Progression (Content):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CDE7A3-A625-DDF5-05A0-8302FBF1C1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833398" y="1434266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3D8DB0-8195-D52F-55FE-6B142AB83CA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6188382" y="2351984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9495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CD35B0-0625-AF04-DF45-D72EE5C34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04AED16-1B37-D9DF-0B96-BB68874EBB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2DC66D9-9638-046E-0C59-FCDBC58EB7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B565C81-ACD0-D864-64F1-3E4BF65BCFB1}"/>
              </a:ext>
            </a:extLst>
          </p:cNvPr>
          <p:cNvSpPr/>
          <p:nvPr/>
        </p:nvSpPr>
        <p:spPr>
          <a:xfrm>
            <a:off x="551145" y="1318212"/>
            <a:ext cx="5334002" cy="3838876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668B0E-AE57-3D1F-4FA1-1E62475FF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2287"/>
            <a:ext cx="10515600" cy="1325563"/>
          </a:xfrm>
        </p:spPr>
        <p:txBody>
          <a:bodyPr/>
          <a:lstStyle/>
          <a:p>
            <a:r>
              <a:rPr lang="en-GB" dirty="0"/>
              <a:t>Progression (Teaching):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7FD58A-5D36-57BD-BFEB-40C3AAEA8B39}"/>
              </a:ext>
            </a:extLst>
          </p:cNvPr>
          <p:cNvSpPr txBox="1"/>
          <p:nvPr/>
        </p:nvSpPr>
        <p:spPr>
          <a:xfrm>
            <a:off x="800622" y="2079322"/>
            <a:ext cx="497387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Phase 2 (Autumn Term):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Phase 2 grapheme-phoneme correspondences (GPCs)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using the teacher-led approach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and read words with Phase 2 graphemes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  <a:p>
            <a:r>
              <a:rPr lang="en-GB" sz="1600" u="sng" dirty="0"/>
              <a:t>In Phase 3 (Spring Term onwards):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The vowel digraphs and trigraphs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blend and read words with Phase 3 vowel digraphs and trigraphs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read longer words (‘chunking’)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To ‘blend in your head’ to build fluency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9F2736-7217-C2BA-9E33-F8DBEEE43ADC}"/>
              </a:ext>
            </a:extLst>
          </p:cNvPr>
          <p:cNvSpPr txBox="1"/>
          <p:nvPr/>
        </p:nvSpPr>
        <p:spPr>
          <a:xfrm>
            <a:off x="795820" y="1506102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Reception children will be taught: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16E49D1-3E69-EF8B-126C-B2E28687D296}"/>
              </a:ext>
            </a:extLst>
          </p:cNvPr>
          <p:cNvSpPr/>
          <p:nvPr/>
        </p:nvSpPr>
        <p:spPr>
          <a:xfrm>
            <a:off x="6019798" y="1318211"/>
            <a:ext cx="5334002" cy="524542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14E326-F39D-8A36-42AD-13C937CB1972}"/>
              </a:ext>
            </a:extLst>
          </p:cNvPr>
          <p:cNvSpPr txBox="1"/>
          <p:nvPr/>
        </p:nvSpPr>
        <p:spPr>
          <a:xfrm>
            <a:off x="6444640" y="2080479"/>
            <a:ext cx="49738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Phase 5: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New graphemes for the sounds they already know (see Grow the Code mat)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That the same grapheme can have alternative pronunciations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7E114F-4E34-FE2A-C3C2-8834D64CF695}"/>
              </a:ext>
            </a:extLst>
          </p:cNvPr>
          <p:cNvSpPr txBox="1"/>
          <p:nvPr/>
        </p:nvSpPr>
        <p:spPr>
          <a:xfrm>
            <a:off x="6439838" y="1507259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Year 1 children will be taught: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0985C4-1785-8FA9-3FA6-05BFE858C545}"/>
              </a:ext>
            </a:extLst>
          </p:cNvPr>
          <p:cNvSpPr txBox="1"/>
          <p:nvPr/>
        </p:nvSpPr>
        <p:spPr>
          <a:xfrm>
            <a:off x="6439838" y="3526937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Tricky Words &amp; Spelling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0B8E23-92CB-DA0C-FFEC-AEDDE9FBADA5}"/>
              </a:ext>
            </a:extLst>
          </p:cNvPr>
          <p:cNvSpPr txBox="1"/>
          <p:nvPr/>
        </p:nvSpPr>
        <p:spPr>
          <a:xfrm>
            <a:off x="6439838" y="4097845"/>
            <a:ext cx="50715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Tricky words are words have irregular spellings like, ‘all’ and ‘people’.</a:t>
            </a:r>
          </a:p>
          <a:p>
            <a:endParaRPr lang="en-GB" sz="1600" dirty="0"/>
          </a:p>
          <a:p>
            <a:r>
              <a:rPr lang="en-GB" sz="1600" dirty="0"/>
              <a:t>We introduce tricky words systematically across Reception and Year 1 during phonics lessons and practice these throughout each week.</a:t>
            </a:r>
          </a:p>
          <a:p>
            <a:endParaRPr lang="en-GB" sz="1600" dirty="0"/>
          </a:p>
          <a:p>
            <a:r>
              <a:rPr lang="en-GB" sz="1600" dirty="0"/>
              <a:t>Children also practice spelling words containing the graphemes they have been taught each day</a:t>
            </a:r>
          </a:p>
        </p:txBody>
      </p:sp>
      <p:pic>
        <p:nvPicPr>
          <p:cNvPr id="2052" name="Picture 4" descr="Little Wandle (Phonics) | Armfield Academy">
            <a:hlinkClick r:id="rId4"/>
            <a:extLst>
              <a:ext uri="{FF2B5EF4-FFF2-40B4-BE49-F238E27FC236}">
                <a16:creationId xmlns:a16="http://schemas.microsoft.com/office/drawing/2014/main" id="{812D5FFB-C675-1F62-B260-52FB35E5E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91" y="5231065"/>
            <a:ext cx="1379038" cy="137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7F1C118-0745-A87C-2F81-173D6F6D66FE}"/>
              </a:ext>
            </a:extLst>
          </p:cNvPr>
          <p:cNvSpPr txBox="1"/>
          <p:nvPr/>
        </p:nvSpPr>
        <p:spPr>
          <a:xfrm>
            <a:off x="2586625" y="5602959"/>
            <a:ext cx="6100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Click icon for </a:t>
            </a:r>
            <a:r>
              <a:rPr lang="en-GB" sz="1800" b="1" dirty="0"/>
              <a:t>Little Wandle </a:t>
            </a:r>
          </a:p>
          <a:p>
            <a:r>
              <a:rPr lang="en-GB" sz="1800" dirty="0"/>
              <a:t>Parents Page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627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89C7DA-F8A8-F4A5-1178-DBBECCDB1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8180531-055A-4652-CC93-F2B2C52845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B6332DC-E4A0-08A3-E808-8040C1944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AAD9F52-31F5-DDD3-FCBB-42162AA26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Phonics Screening Check: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254A4DB-FEF0-0AC2-D7D7-6E94DECECFB2}"/>
              </a:ext>
            </a:extLst>
          </p:cNvPr>
          <p:cNvSpPr/>
          <p:nvPr/>
        </p:nvSpPr>
        <p:spPr>
          <a:xfrm>
            <a:off x="833397" y="1305685"/>
            <a:ext cx="10515599" cy="524542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9EA3D1-56B3-121E-8CB6-A143CF270A63}"/>
              </a:ext>
            </a:extLst>
          </p:cNvPr>
          <p:cNvSpPr txBox="1"/>
          <p:nvPr/>
        </p:nvSpPr>
        <p:spPr>
          <a:xfrm>
            <a:off x="1193180" y="1725095"/>
            <a:ext cx="980563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All children in Year 1 + Year 2 children who are re-taking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Data is submitted to the DfE and is used only to monitor national trends and inform policy decisions – NOT to track the progress of individual pupils. Individual data is not published.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Results are used in school to gauge progress. However, teachers also use informal assessments each half term to keep track of progress in phonics.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There is a one-week window in June when teachers will administer the check.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Your child will do the PSC 1:1 with their class teacher or a teacher they are familiar with. They will do this in a quiet space away from distractions. Children typically take 5-10 minutes to complete the check. However, teacher will allow children to work at their own pace and take breaks if necessary.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1617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2688E9-A300-8F3A-CAB3-7237BA9D3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4D347DD-6C82-99A0-1E89-DAE4CE97AF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E328604-0108-99EE-98BA-0326CB1CD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5198387-B9BA-D75D-2889-443DD6BF7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Phonics Screening Check: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0EB8AD-12E6-760A-D5DF-1CEAC1187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290" y="1262240"/>
            <a:ext cx="3680779" cy="52353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1D5E3F-CCC4-843C-35EE-E2D8ABF88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1785" y="1262240"/>
            <a:ext cx="3741744" cy="53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6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A38EFB-C12B-3A72-C537-24575B02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F978A26-466E-587A-BD06-C5BC91431A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4FBA1EB-9084-44C2-0F1C-E12E5EDC4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308C380-990A-D107-A624-B8CC3A42C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How to support at home: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4C2B27-D87A-B582-AEF9-78D88D7EF55A}"/>
              </a:ext>
            </a:extLst>
          </p:cNvPr>
          <p:cNvSpPr txBox="1"/>
          <p:nvPr/>
        </p:nvSpPr>
        <p:spPr>
          <a:xfrm>
            <a:off x="838200" y="1502798"/>
            <a:ext cx="10284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Daily reading aloud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Read to your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Encourage reading to themselves in addition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Flashcards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Tricky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Spellings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Phonics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Noticing GPCs when out and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Alphablocks</a:t>
            </a:r>
            <a:r>
              <a:rPr lang="en-GB" sz="2400" dirty="0"/>
              <a:t> and other programs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Talking to your child about phonics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Phonics play – handout to follow</a:t>
            </a:r>
            <a:endParaRPr lang="en-GB" dirty="0"/>
          </a:p>
        </p:txBody>
      </p:sp>
      <p:pic>
        <p:nvPicPr>
          <p:cNvPr id="3074" name="Picture 2" descr="Little Wandle at Home – Collins">
            <a:extLst>
              <a:ext uri="{FF2B5EF4-FFF2-40B4-BE49-F238E27FC236}">
                <a16:creationId xmlns:a16="http://schemas.microsoft.com/office/drawing/2014/main" id="{AAB657E5-B81E-81F5-0C2A-6B962FE8B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98" y="1289220"/>
            <a:ext cx="3892014" cy="253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lphablocks | CBeebies Wiki | Fandom">
            <a:extLst>
              <a:ext uri="{FF2B5EF4-FFF2-40B4-BE49-F238E27FC236}">
                <a16:creationId xmlns:a16="http://schemas.microsoft.com/office/drawing/2014/main" id="{AEDB197D-104F-548D-37F3-7B69ED8DC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423" y="4147855"/>
            <a:ext cx="3888689" cy="217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915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24DEF0-CE7B-DEE5-4C3C-2C727270F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56DF184-E19C-E097-09FB-E9FFB3EC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E393B6B-0D02-4645-1417-CB0FDD4B3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9C8551D-6B4B-7CF4-6F4E-7CA3944A0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235"/>
            <a:ext cx="10515600" cy="1325563"/>
          </a:xfrm>
        </p:spPr>
        <p:txBody>
          <a:bodyPr/>
          <a:lstStyle/>
          <a:p>
            <a:r>
              <a:rPr lang="en-GB" dirty="0"/>
              <a:t>How to support at home: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C1ADC2-3AB4-A543-2301-A78593FC752A}"/>
              </a:ext>
            </a:extLst>
          </p:cNvPr>
          <p:cNvSpPr txBox="1"/>
          <p:nvPr/>
        </p:nvSpPr>
        <p:spPr>
          <a:xfrm>
            <a:off x="838200" y="1502798"/>
            <a:ext cx="102849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Useful Links:</a:t>
            </a:r>
          </a:p>
          <a:p>
            <a:endParaRPr lang="en-GB" sz="2400" dirty="0"/>
          </a:p>
          <a:p>
            <a:r>
              <a:rPr lang="en-GB" sz="2400" dirty="0"/>
              <a:t>Information and Resources:</a:t>
            </a:r>
          </a:p>
          <a:p>
            <a:r>
              <a:rPr lang="en-GB" sz="2400" dirty="0">
                <a:hlinkClick r:id="rId4"/>
              </a:rPr>
              <a:t>Little Wandle for parents | Letters and Sounds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>
                <a:hlinkClick r:id="rId5"/>
              </a:rPr>
              <a:t>Phonics screening check (Year 1) - Oxford Owl</a:t>
            </a:r>
            <a:endParaRPr lang="en-GB" sz="2400" dirty="0"/>
          </a:p>
          <a:p>
            <a:r>
              <a:rPr lang="en-GB" sz="2400" dirty="0">
                <a:hlinkClick r:id="rId6"/>
              </a:rPr>
              <a:t>Primary Resources - KS2, KS1, Early Years (EYFS) KS3, KS4, Twinkl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Online phonics games:</a:t>
            </a:r>
          </a:p>
          <a:p>
            <a:r>
              <a:rPr lang="en-GB" sz="2400" dirty="0" err="1">
                <a:hlinkClick r:id="rId7"/>
              </a:rPr>
              <a:t>PhonicsPlay</a:t>
            </a:r>
            <a:endParaRPr lang="en-GB" sz="2400" dirty="0"/>
          </a:p>
          <a:p>
            <a:r>
              <a:rPr lang="en-GB" sz="2400" dirty="0">
                <a:hlinkClick r:id="rId8"/>
              </a:rPr>
              <a:t>Letters and Sounds, English Games for 5-7 Years – </a:t>
            </a:r>
            <a:r>
              <a:rPr lang="en-GB" sz="2400" dirty="0" err="1">
                <a:hlinkClick r:id="rId8"/>
              </a:rPr>
              <a:t>Topmarks</a:t>
            </a:r>
            <a:endParaRPr lang="en-GB" sz="2400" dirty="0"/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5239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147EFE-9E93-9D5D-687A-854C4189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2BB3E12-7FD8-B1E5-B0DD-7BF196F67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4" name="Picture 4" descr="Any Questions: Over 3,031 Royalty-Free Licensable Stock Illustrations ...">
            <a:extLst>
              <a:ext uri="{FF2B5EF4-FFF2-40B4-BE49-F238E27FC236}">
                <a16:creationId xmlns:a16="http://schemas.microsoft.com/office/drawing/2014/main" id="{28B13BA3-DADC-C38F-ECC5-C9FEE0C38B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4"/>
          <a:stretch/>
        </p:blipFill>
        <p:spPr bwMode="auto">
          <a:xfrm>
            <a:off x="760564" y="1315233"/>
            <a:ext cx="10362118" cy="383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781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a4b05192f7c4e10a207ea310a39f815 xmlns="c0d8ff7c-557b-4c45-87cd-805a5611e674">
      <Terms xmlns="http://schemas.microsoft.com/office/infopath/2007/PartnerControls"/>
    </na4b05192f7c4e10a207ea310a39f815>
    <PersonalIdentificationData xmlns="c0d8ff7c-557b-4c45-87cd-805a5611e674" xsi:nil="true"/>
    <TaxCatchAll xmlns="c0d8ff7c-557b-4c45-87cd-805a5611e67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5EC5528AA4044A865A52B87A3E5102" ma:contentTypeVersion="13" ma:contentTypeDescription="Create a new document." ma:contentTypeScope="" ma:versionID="35002b1f5e4b537530d7accaf72dbff1">
  <xsd:schema xmlns:xsd="http://www.w3.org/2001/XMLSchema" xmlns:xs="http://www.w3.org/2001/XMLSchema" xmlns:p="http://schemas.microsoft.com/office/2006/metadata/properties" xmlns:ns2="c0d8ff7c-557b-4c45-87cd-805a5611e674" xmlns:ns3="7d33f0c4-f86e-4498-88bd-11a293f85299" targetNamespace="http://schemas.microsoft.com/office/2006/metadata/properties" ma:root="true" ma:fieldsID="d21f2014fd7d91f6f7393fea2c09fe3c" ns2:_="" ns3:_="">
    <xsd:import namespace="c0d8ff7c-557b-4c45-87cd-805a5611e674"/>
    <xsd:import namespace="7d33f0c4-f86e-4498-88bd-11a293f85299"/>
    <xsd:element name="properties">
      <xsd:complexType>
        <xsd:sequence>
          <xsd:element name="documentManagement">
            <xsd:complexType>
              <xsd:all>
                <xsd:element ref="ns2:na4b05192f7c4e10a207ea310a39f815" minOccurs="0"/>
                <xsd:element ref="ns2:TaxCatchAll" minOccurs="0"/>
                <xsd:element ref="ns2:PersonalIdentificationData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na4b05192f7c4e10a207ea310a39f815" ma:index="9" nillable="true" ma:taxonomy="true" ma:internalName="na4b05192f7c4e10a207ea310a39f815" ma:taxonomyFieldName="Staff_x0020_Category" ma:displayName="Staff Category" ma:default="" ma:fieldId="{7a4b0519-2f7c-4e10-a207-ea310a39f815}" ma:sspId="c1d59907-9e8f-47b5-bf29-89a5786a22de" ma:termSetId="4c888bba-d98b-490b-8b7d-bd9fda4b6f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a180e923-6b65-42e8-b34e-c46e6ca3948c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ersonalIdentificationData" ma:index="11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33f0c4-f86e-4498-88bd-11a293f852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1B4D17-663A-49FD-8F34-F786A13FCFB2}">
  <ds:schemaRefs>
    <ds:schemaRef ds:uri="http://schemas.microsoft.com/office/2006/metadata/properties"/>
    <ds:schemaRef ds:uri="http://schemas.microsoft.com/office/infopath/2007/PartnerControls"/>
    <ds:schemaRef ds:uri="c0d8ff7c-557b-4c45-87cd-805a5611e674"/>
  </ds:schemaRefs>
</ds:datastoreItem>
</file>

<file path=customXml/itemProps2.xml><?xml version="1.0" encoding="utf-8"?>
<ds:datastoreItem xmlns:ds="http://schemas.openxmlformats.org/officeDocument/2006/customXml" ds:itemID="{34B0D373-8CE5-4D9F-B681-2154A9C896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6E51AB-06D2-44D0-AAA4-632DD64EFF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d8ff7c-557b-4c45-87cd-805a5611e674"/>
    <ds:schemaRef ds:uri="7d33f0c4-f86e-4498-88bd-11a293f852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1054</Words>
  <Application>Microsoft Office PowerPoint</Application>
  <PresentationFormat>Widescreen</PresentationFormat>
  <Paragraphs>132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Roboto</vt:lpstr>
      <vt:lpstr>Office Theme</vt:lpstr>
      <vt:lpstr>PowerPoint Presentation</vt:lpstr>
      <vt:lpstr>Focus of the session:</vt:lpstr>
      <vt:lpstr>PowerPoint Presentation</vt:lpstr>
      <vt:lpstr>Phonics Terminology</vt:lpstr>
      <vt:lpstr>Progression (Content):</vt:lpstr>
      <vt:lpstr>Progression (Teaching):</vt:lpstr>
      <vt:lpstr>Phonics Screening Check:</vt:lpstr>
      <vt:lpstr>Phonics Screening Check:</vt:lpstr>
      <vt:lpstr>How to support at home:</vt:lpstr>
      <vt:lpstr>How to support at home: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Halstow SEND and Inclusion</dc:title>
  <dc:creator>Alexandra Bunzl</dc:creator>
  <cp:lastModifiedBy>Samantha Rowe</cp:lastModifiedBy>
  <cp:revision>28</cp:revision>
  <dcterms:created xsi:type="dcterms:W3CDTF">2023-06-24T16:05:00Z</dcterms:created>
  <dcterms:modified xsi:type="dcterms:W3CDTF">2025-10-25T12:00:41Z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0x010100915EC5528AA4044A865A52B87A3E5102</vt:lpwstr>
  </property>
</Properties>
</file>